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313" r:id="rId3"/>
    <p:sldId id="280" r:id="rId4"/>
    <p:sldId id="312" r:id="rId5"/>
    <p:sldId id="287" r:id="rId6"/>
    <p:sldId id="290" r:id="rId7"/>
    <p:sldId id="278" r:id="rId8"/>
    <p:sldId id="291" r:id="rId9"/>
    <p:sldId id="31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062609-3010-6396-E061-C46E3958F25B}" name="Irene FERRARI" initials="IF" userId="S::irene.ferrari@wfp.org::b1931141-9ff3-4ad4-8824-1d8560c8cc6f" providerId="AD"/>
  <p188:author id="{9E89BDB0-C841-96D0-FA0E-2323D11F1EC8}" name="michelle masawi" initials="mm" userId="5c75ed728ebe2a5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00"/>
    <a:srgbClr val="006600"/>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9" autoAdjust="0"/>
    <p:restoredTop sz="92226" autoAdjust="0"/>
  </p:normalViewPr>
  <p:slideViewPr>
    <p:cSldViewPr snapToGrid="0">
      <p:cViewPr varScale="1">
        <p:scale>
          <a:sx n="67" d="100"/>
          <a:sy n="67" d="100"/>
        </p:scale>
        <p:origin x="68"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22F80-5546-4B63-85C3-42FACA787BE3}" type="datetimeFigureOut">
              <a:rPr lang="en-GB" smtClean="0"/>
              <a:t>27/03/2026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2711D-A645-4746-BE22-FE3A2A1B7DB4}" type="slidenum">
              <a:rPr lang="en-GB" smtClean="0"/>
              <a:t>‹#›</a:t>
            </a:fld>
            <a:endParaRPr lang="en-GB"/>
          </a:p>
        </p:txBody>
      </p:sp>
    </p:spTree>
    <p:extLst>
      <p:ext uri="{BB962C8B-B14F-4D97-AF65-F5344CB8AC3E}">
        <p14:creationId xmlns:p14="http://schemas.microsoft.com/office/powerpoint/2010/main" val="2514071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1:notes"/>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 name="Google Shape;23;p1:notes"/>
          <p:cNvSpPr txBox="1">
            <a:spLocks noGrp="1"/>
          </p:cNvSpPr>
          <p:nvPr>
            <p:ph type="body" idx="1"/>
          </p:nvPr>
        </p:nvSpPr>
        <p:spPr>
          <a:xfrm>
            <a:off x="985838" y="3228975"/>
            <a:ext cx="7885112" cy="30591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latin typeface="Calibri"/>
              <a:ea typeface="Calibri"/>
              <a:cs typeface="Calibri"/>
              <a:sym typeface="Calibri"/>
            </a:endParaRPr>
          </a:p>
        </p:txBody>
      </p:sp>
      <p:sp>
        <p:nvSpPr>
          <p:cNvPr id="24" name="Google Shape;24;p1:notes"/>
          <p:cNvSpPr txBox="1">
            <a:spLocks noGrp="1"/>
          </p:cNvSpPr>
          <p:nvPr>
            <p:ph type="sldNum" idx="12"/>
          </p:nvPr>
        </p:nvSpPr>
        <p:spPr>
          <a:xfrm>
            <a:off x="5583238" y="6456363"/>
            <a:ext cx="4271962" cy="339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80583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10:notes"/>
          <p:cNvSpPr txBox="1">
            <a:spLocks noGrp="1"/>
          </p:cNvSpPr>
          <p:nvPr>
            <p:ph type="body" idx="1"/>
          </p:nvPr>
        </p:nvSpPr>
        <p:spPr>
          <a:xfrm>
            <a:off x="985838" y="3228975"/>
            <a:ext cx="7885112" cy="30591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latin typeface="Calibri"/>
              <a:ea typeface="Calibri"/>
              <a:cs typeface="Calibri"/>
              <a:sym typeface="Calibri"/>
            </a:endParaRPr>
          </a:p>
        </p:txBody>
      </p:sp>
      <p:sp>
        <p:nvSpPr>
          <p:cNvPr id="199" name="Google Shape;199;p10:notes"/>
          <p:cNvSpPr txBox="1">
            <a:spLocks noGrp="1"/>
          </p:cNvSpPr>
          <p:nvPr>
            <p:ph type="sldNum" idx="12"/>
          </p:nvPr>
        </p:nvSpPr>
        <p:spPr>
          <a:xfrm>
            <a:off x="5583238" y="6456363"/>
            <a:ext cx="4271962" cy="339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760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p11:notes"/>
          <p:cNvSpPr txBox="1">
            <a:spLocks noGrp="1"/>
          </p:cNvSpPr>
          <p:nvPr>
            <p:ph type="body" idx="1"/>
          </p:nvPr>
        </p:nvSpPr>
        <p:spPr>
          <a:xfrm>
            <a:off x="985838" y="3228975"/>
            <a:ext cx="7885112" cy="30591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latin typeface="Calibri"/>
              <a:ea typeface="Calibri"/>
              <a:cs typeface="Calibri"/>
              <a:sym typeface="Calibri"/>
            </a:endParaRPr>
          </a:p>
        </p:txBody>
      </p:sp>
      <p:sp>
        <p:nvSpPr>
          <p:cNvPr id="207" name="Google Shape;207;p11:notes"/>
          <p:cNvSpPr txBox="1">
            <a:spLocks noGrp="1"/>
          </p:cNvSpPr>
          <p:nvPr>
            <p:ph type="sldNum" idx="12"/>
          </p:nvPr>
        </p:nvSpPr>
        <p:spPr>
          <a:xfrm>
            <a:off x="5583238" y="6456363"/>
            <a:ext cx="4271962" cy="339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9173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1ED97AA3-8BA9-AF58-ED31-40724395BDA1}"/>
            </a:ext>
          </a:extLst>
        </p:cNvPr>
        <p:cNvGrpSpPr/>
        <p:nvPr/>
      </p:nvGrpSpPr>
      <p:grpSpPr>
        <a:xfrm>
          <a:off x="0" y="0"/>
          <a:ext cx="0" cy="0"/>
          <a:chOff x="0" y="0"/>
          <a:chExt cx="0" cy="0"/>
        </a:xfrm>
      </p:grpSpPr>
      <p:sp>
        <p:nvSpPr>
          <p:cNvPr id="42" name="Google Shape;42;g2b96a3c30aa_0_16:notes">
            <a:extLst>
              <a:ext uri="{FF2B5EF4-FFF2-40B4-BE49-F238E27FC236}">
                <a16:creationId xmlns:a16="http://schemas.microsoft.com/office/drawing/2014/main" id="{05B150FC-F492-4E9A-06DE-C86FD61691C8}"/>
              </a:ext>
            </a:extLst>
          </p:cNvPr>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g2b96a3c30aa_0_16:notes">
            <a:extLst>
              <a:ext uri="{FF2B5EF4-FFF2-40B4-BE49-F238E27FC236}">
                <a16:creationId xmlns:a16="http://schemas.microsoft.com/office/drawing/2014/main" id="{16972E9F-6821-4695-382D-14FDEA530328}"/>
              </a:ext>
            </a:extLst>
          </p:cNvPr>
          <p:cNvSpPr txBox="1">
            <a:spLocks noGrp="1"/>
          </p:cNvSpPr>
          <p:nvPr>
            <p:ph type="body" idx="1"/>
          </p:nvPr>
        </p:nvSpPr>
        <p:spPr>
          <a:xfrm>
            <a:off x="985838" y="3228975"/>
            <a:ext cx="7885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7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Recap the season here, irregularity of the eason, irregular season gdry=wet alternation</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colored text. Highlight the impact of drier than usual conditions on agriculture and livestock in most countries.</a:t>
            </a:r>
            <a:endParaRPr sz="1200">
              <a:latin typeface="Calibri"/>
              <a:ea typeface="Calibri"/>
              <a:cs typeface="Calibri"/>
              <a:sym typeface="Calibri"/>
            </a:endParaRPr>
          </a:p>
        </p:txBody>
      </p:sp>
      <p:sp>
        <p:nvSpPr>
          <p:cNvPr id="44" name="Google Shape;44;g2b96a3c30aa_0_16:notes">
            <a:extLst>
              <a:ext uri="{FF2B5EF4-FFF2-40B4-BE49-F238E27FC236}">
                <a16:creationId xmlns:a16="http://schemas.microsoft.com/office/drawing/2014/main" id="{CF522C1B-7151-80C5-149F-7E2AF16E7C22}"/>
              </a:ext>
            </a:extLst>
          </p:cNvPr>
          <p:cNvSpPr txBox="1">
            <a:spLocks noGrp="1"/>
          </p:cNvSpPr>
          <p:nvPr>
            <p:ph type="sldNum" idx="12"/>
          </p:nvPr>
        </p:nvSpPr>
        <p:spPr>
          <a:xfrm>
            <a:off x="5583238" y="6456363"/>
            <a:ext cx="4272000" cy="33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245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2BB8BFF5-7B6B-B44A-C6C5-D39436743404}"/>
            </a:ext>
          </a:extLst>
        </p:cNvPr>
        <p:cNvGrpSpPr/>
        <p:nvPr/>
      </p:nvGrpSpPr>
      <p:grpSpPr>
        <a:xfrm>
          <a:off x="0" y="0"/>
          <a:ext cx="0" cy="0"/>
          <a:chOff x="0" y="0"/>
          <a:chExt cx="0" cy="0"/>
        </a:xfrm>
      </p:grpSpPr>
      <p:sp>
        <p:nvSpPr>
          <p:cNvPr id="42" name="Google Shape;42;g2b96a3c30aa_0_16:notes">
            <a:extLst>
              <a:ext uri="{FF2B5EF4-FFF2-40B4-BE49-F238E27FC236}">
                <a16:creationId xmlns:a16="http://schemas.microsoft.com/office/drawing/2014/main" id="{E9C30342-2784-B444-6135-D7F8EBCF1636}"/>
              </a:ext>
            </a:extLst>
          </p:cNvPr>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g2b96a3c30aa_0_16:notes">
            <a:extLst>
              <a:ext uri="{FF2B5EF4-FFF2-40B4-BE49-F238E27FC236}">
                <a16:creationId xmlns:a16="http://schemas.microsoft.com/office/drawing/2014/main" id="{2EEA0941-81D6-02F4-8AC6-1CD5B64E1724}"/>
              </a:ext>
            </a:extLst>
          </p:cNvPr>
          <p:cNvSpPr txBox="1">
            <a:spLocks noGrp="1"/>
          </p:cNvSpPr>
          <p:nvPr>
            <p:ph type="body" idx="1"/>
          </p:nvPr>
        </p:nvSpPr>
        <p:spPr>
          <a:xfrm>
            <a:off x="985838" y="3228975"/>
            <a:ext cx="7885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7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Recap the season here, irregularity of the eason, irregular season gdry=wet alternation</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colored text. Highlight the impact of drier than usual conditions on agriculture and livestock in most countries.</a:t>
            </a:r>
            <a:endParaRPr sz="1200">
              <a:latin typeface="Calibri"/>
              <a:ea typeface="Calibri"/>
              <a:cs typeface="Calibri"/>
              <a:sym typeface="Calibri"/>
            </a:endParaRPr>
          </a:p>
        </p:txBody>
      </p:sp>
      <p:sp>
        <p:nvSpPr>
          <p:cNvPr id="44" name="Google Shape;44;g2b96a3c30aa_0_16:notes">
            <a:extLst>
              <a:ext uri="{FF2B5EF4-FFF2-40B4-BE49-F238E27FC236}">
                <a16:creationId xmlns:a16="http://schemas.microsoft.com/office/drawing/2014/main" id="{E68D09D9-2C09-D33C-587B-1C15269DF413}"/>
              </a:ext>
            </a:extLst>
          </p:cNvPr>
          <p:cNvSpPr txBox="1">
            <a:spLocks noGrp="1"/>
          </p:cNvSpPr>
          <p:nvPr>
            <p:ph type="sldNum" idx="12"/>
          </p:nvPr>
        </p:nvSpPr>
        <p:spPr>
          <a:xfrm>
            <a:off x="5583238" y="6456363"/>
            <a:ext cx="4272000" cy="33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735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CA19AD48-9936-015D-EA91-09C9C826FDBF}"/>
            </a:ext>
          </a:extLst>
        </p:cNvPr>
        <p:cNvGrpSpPr/>
        <p:nvPr/>
      </p:nvGrpSpPr>
      <p:grpSpPr>
        <a:xfrm>
          <a:off x="0" y="0"/>
          <a:ext cx="0" cy="0"/>
          <a:chOff x="0" y="0"/>
          <a:chExt cx="0" cy="0"/>
        </a:xfrm>
      </p:grpSpPr>
      <p:sp>
        <p:nvSpPr>
          <p:cNvPr id="42" name="Google Shape;42;g2b96a3c30aa_0_16:notes">
            <a:extLst>
              <a:ext uri="{FF2B5EF4-FFF2-40B4-BE49-F238E27FC236}">
                <a16:creationId xmlns:a16="http://schemas.microsoft.com/office/drawing/2014/main" id="{CEFA049F-0C45-9B2E-0566-5EE2852CC79B}"/>
              </a:ext>
            </a:extLst>
          </p:cNvPr>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g2b96a3c30aa_0_16:notes">
            <a:extLst>
              <a:ext uri="{FF2B5EF4-FFF2-40B4-BE49-F238E27FC236}">
                <a16:creationId xmlns:a16="http://schemas.microsoft.com/office/drawing/2014/main" id="{6F7E2648-8D12-7611-6E81-03ADAD8B04B5}"/>
              </a:ext>
            </a:extLst>
          </p:cNvPr>
          <p:cNvSpPr txBox="1">
            <a:spLocks noGrp="1"/>
          </p:cNvSpPr>
          <p:nvPr>
            <p:ph type="body" idx="1"/>
          </p:nvPr>
        </p:nvSpPr>
        <p:spPr>
          <a:xfrm>
            <a:off x="985838" y="3228975"/>
            <a:ext cx="7885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7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Recap the season here, irregularity of the eason, irregular season gdry=wet alternation</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colored text. Highlight the impact of drier than usual conditions on agriculture and livestock in most countries.</a:t>
            </a:r>
            <a:endParaRPr sz="1200">
              <a:latin typeface="Calibri"/>
              <a:ea typeface="Calibri"/>
              <a:cs typeface="Calibri"/>
              <a:sym typeface="Calibri"/>
            </a:endParaRPr>
          </a:p>
        </p:txBody>
      </p:sp>
      <p:sp>
        <p:nvSpPr>
          <p:cNvPr id="44" name="Google Shape;44;g2b96a3c30aa_0_16:notes">
            <a:extLst>
              <a:ext uri="{FF2B5EF4-FFF2-40B4-BE49-F238E27FC236}">
                <a16:creationId xmlns:a16="http://schemas.microsoft.com/office/drawing/2014/main" id="{9B9AC8F6-CBD1-602E-8EEF-C93700EB08C1}"/>
              </a:ext>
            </a:extLst>
          </p:cNvPr>
          <p:cNvSpPr txBox="1">
            <a:spLocks noGrp="1"/>
          </p:cNvSpPr>
          <p:nvPr>
            <p:ph type="sldNum" idx="12"/>
          </p:nvPr>
        </p:nvSpPr>
        <p:spPr>
          <a:xfrm>
            <a:off x="5583238" y="6456363"/>
            <a:ext cx="4272000" cy="33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7251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010452A8-75DC-5FC8-40FF-91540569BBB9}"/>
            </a:ext>
          </a:extLst>
        </p:cNvPr>
        <p:cNvGrpSpPr/>
        <p:nvPr/>
      </p:nvGrpSpPr>
      <p:grpSpPr>
        <a:xfrm>
          <a:off x="0" y="0"/>
          <a:ext cx="0" cy="0"/>
          <a:chOff x="0" y="0"/>
          <a:chExt cx="0" cy="0"/>
        </a:xfrm>
      </p:grpSpPr>
      <p:sp>
        <p:nvSpPr>
          <p:cNvPr id="42" name="Google Shape;42;g2b96a3c30aa_0_16:notes">
            <a:extLst>
              <a:ext uri="{FF2B5EF4-FFF2-40B4-BE49-F238E27FC236}">
                <a16:creationId xmlns:a16="http://schemas.microsoft.com/office/drawing/2014/main" id="{A0AD7767-A976-DBE6-F38F-4931B13EE23A}"/>
              </a:ext>
            </a:extLst>
          </p:cNvPr>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g2b96a3c30aa_0_16:notes">
            <a:extLst>
              <a:ext uri="{FF2B5EF4-FFF2-40B4-BE49-F238E27FC236}">
                <a16:creationId xmlns:a16="http://schemas.microsoft.com/office/drawing/2014/main" id="{C1A4831A-8214-4DA0-0F4A-DF16AE6D4985}"/>
              </a:ext>
            </a:extLst>
          </p:cNvPr>
          <p:cNvSpPr txBox="1">
            <a:spLocks noGrp="1"/>
          </p:cNvSpPr>
          <p:nvPr>
            <p:ph type="body" idx="1"/>
          </p:nvPr>
        </p:nvSpPr>
        <p:spPr>
          <a:xfrm>
            <a:off x="985838" y="3228975"/>
            <a:ext cx="7885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7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Recap the season here, irregularity of the eason, irregular season gdry=wet alternation</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colored text. Highlight the impact of drier than usual conditions on agriculture and livestock in most countries.</a:t>
            </a:r>
            <a:endParaRPr sz="1200">
              <a:latin typeface="Calibri"/>
              <a:ea typeface="Calibri"/>
              <a:cs typeface="Calibri"/>
              <a:sym typeface="Calibri"/>
            </a:endParaRPr>
          </a:p>
        </p:txBody>
      </p:sp>
      <p:sp>
        <p:nvSpPr>
          <p:cNvPr id="44" name="Google Shape;44;g2b96a3c30aa_0_16:notes">
            <a:extLst>
              <a:ext uri="{FF2B5EF4-FFF2-40B4-BE49-F238E27FC236}">
                <a16:creationId xmlns:a16="http://schemas.microsoft.com/office/drawing/2014/main" id="{587AAD4A-6BB3-10D2-9460-6B801B323FA7}"/>
              </a:ext>
            </a:extLst>
          </p:cNvPr>
          <p:cNvSpPr txBox="1">
            <a:spLocks noGrp="1"/>
          </p:cNvSpPr>
          <p:nvPr>
            <p:ph type="sldNum" idx="12"/>
          </p:nvPr>
        </p:nvSpPr>
        <p:spPr>
          <a:xfrm>
            <a:off x="5583238" y="6456363"/>
            <a:ext cx="4272000" cy="33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7839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5B48609B-9649-FE54-04B3-45440A6684CA}"/>
            </a:ext>
          </a:extLst>
        </p:cNvPr>
        <p:cNvGrpSpPr/>
        <p:nvPr/>
      </p:nvGrpSpPr>
      <p:grpSpPr>
        <a:xfrm>
          <a:off x="0" y="0"/>
          <a:ext cx="0" cy="0"/>
          <a:chOff x="0" y="0"/>
          <a:chExt cx="0" cy="0"/>
        </a:xfrm>
      </p:grpSpPr>
      <p:sp>
        <p:nvSpPr>
          <p:cNvPr id="42" name="Google Shape;42;g2b96a3c30aa_0_16:notes">
            <a:extLst>
              <a:ext uri="{FF2B5EF4-FFF2-40B4-BE49-F238E27FC236}">
                <a16:creationId xmlns:a16="http://schemas.microsoft.com/office/drawing/2014/main" id="{F6E50C43-B8EA-7DF3-BEF3-834ADE64F01A}"/>
              </a:ext>
            </a:extLst>
          </p:cNvPr>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g2b96a3c30aa_0_16:notes">
            <a:extLst>
              <a:ext uri="{FF2B5EF4-FFF2-40B4-BE49-F238E27FC236}">
                <a16:creationId xmlns:a16="http://schemas.microsoft.com/office/drawing/2014/main" id="{C280631F-BFC5-FE8D-3B3B-CAFD07E9CDB8}"/>
              </a:ext>
            </a:extLst>
          </p:cNvPr>
          <p:cNvSpPr txBox="1">
            <a:spLocks noGrp="1"/>
          </p:cNvSpPr>
          <p:nvPr>
            <p:ph type="body" idx="1"/>
          </p:nvPr>
        </p:nvSpPr>
        <p:spPr>
          <a:xfrm>
            <a:off x="985838" y="3228975"/>
            <a:ext cx="7885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70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latin typeface="Calibri"/>
                <a:ea typeface="Calibri"/>
                <a:cs typeface="Calibri"/>
                <a:sym typeface="Calibri"/>
              </a:rPr>
              <a:t>Recap the season here, irregularity of the </a:t>
            </a:r>
            <a:r>
              <a:rPr lang="en-GB" sz="1200" dirty="0" err="1">
                <a:latin typeface="Calibri"/>
                <a:ea typeface="Calibri"/>
                <a:cs typeface="Calibri"/>
                <a:sym typeface="Calibri"/>
              </a:rPr>
              <a:t>eason</a:t>
            </a:r>
            <a:r>
              <a:rPr lang="en-GB" sz="1200" dirty="0">
                <a:latin typeface="Calibri"/>
                <a:ea typeface="Calibri"/>
                <a:cs typeface="Calibri"/>
                <a:sym typeface="Calibri"/>
              </a:rPr>
              <a:t>, irregular season </a:t>
            </a:r>
            <a:r>
              <a:rPr lang="en-GB" sz="1200" dirty="0" err="1">
                <a:latin typeface="Calibri"/>
                <a:ea typeface="Calibri"/>
                <a:cs typeface="Calibri"/>
                <a:sym typeface="Calibri"/>
              </a:rPr>
              <a:t>gdry</a:t>
            </a:r>
            <a:r>
              <a:rPr lang="en-GB" sz="1200" dirty="0">
                <a:latin typeface="Calibri"/>
                <a:ea typeface="Calibri"/>
                <a:cs typeface="Calibri"/>
                <a:sym typeface="Calibri"/>
              </a:rPr>
              <a:t>=wet alternation</a:t>
            </a: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err="1">
                <a:latin typeface="Calibri"/>
                <a:ea typeface="Calibri"/>
                <a:cs typeface="Calibri"/>
                <a:sym typeface="Calibri"/>
              </a:rPr>
              <a:t>colored</a:t>
            </a:r>
            <a:r>
              <a:rPr lang="en-GB" sz="1200" dirty="0">
                <a:latin typeface="Calibri"/>
                <a:ea typeface="Calibri"/>
                <a:cs typeface="Calibri"/>
                <a:sym typeface="Calibri"/>
              </a:rPr>
              <a:t> text. Highlight the impact of drier than usual conditions on agriculture and livestock in most countries.</a:t>
            </a:r>
            <a:endParaRPr sz="1200" dirty="0">
              <a:latin typeface="Calibri"/>
              <a:ea typeface="Calibri"/>
              <a:cs typeface="Calibri"/>
              <a:sym typeface="Calibri"/>
            </a:endParaRPr>
          </a:p>
        </p:txBody>
      </p:sp>
      <p:sp>
        <p:nvSpPr>
          <p:cNvPr id="44" name="Google Shape;44;g2b96a3c30aa_0_16:notes">
            <a:extLst>
              <a:ext uri="{FF2B5EF4-FFF2-40B4-BE49-F238E27FC236}">
                <a16:creationId xmlns:a16="http://schemas.microsoft.com/office/drawing/2014/main" id="{DE17BABE-92E3-8FF0-0253-80944E8FE14D}"/>
              </a:ext>
            </a:extLst>
          </p:cNvPr>
          <p:cNvSpPr txBox="1">
            <a:spLocks noGrp="1"/>
          </p:cNvSpPr>
          <p:nvPr>
            <p:ph type="sldNum" idx="12"/>
          </p:nvPr>
        </p:nvSpPr>
        <p:spPr>
          <a:xfrm>
            <a:off x="5583238" y="6456363"/>
            <a:ext cx="4272000" cy="33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1534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5B48609B-9649-FE54-04B3-45440A6684CA}"/>
            </a:ext>
          </a:extLst>
        </p:cNvPr>
        <p:cNvGrpSpPr/>
        <p:nvPr/>
      </p:nvGrpSpPr>
      <p:grpSpPr>
        <a:xfrm>
          <a:off x="0" y="0"/>
          <a:ext cx="0" cy="0"/>
          <a:chOff x="0" y="0"/>
          <a:chExt cx="0" cy="0"/>
        </a:xfrm>
      </p:grpSpPr>
      <p:sp>
        <p:nvSpPr>
          <p:cNvPr id="42" name="Google Shape;42;g2b96a3c30aa_0_16:notes">
            <a:extLst>
              <a:ext uri="{FF2B5EF4-FFF2-40B4-BE49-F238E27FC236}">
                <a16:creationId xmlns:a16="http://schemas.microsoft.com/office/drawing/2014/main" id="{F6E50C43-B8EA-7DF3-BEF3-834ADE64F01A}"/>
              </a:ext>
            </a:extLst>
          </p:cNvPr>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g2b96a3c30aa_0_16:notes">
            <a:extLst>
              <a:ext uri="{FF2B5EF4-FFF2-40B4-BE49-F238E27FC236}">
                <a16:creationId xmlns:a16="http://schemas.microsoft.com/office/drawing/2014/main" id="{C280631F-BFC5-FE8D-3B3B-CAFD07E9CDB8}"/>
              </a:ext>
            </a:extLst>
          </p:cNvPr>
          <p:cNvSpPr txBox="1">
            <a:spLocks noGrp="1"/>
          </p:cNvSpPr>
          <p:nvPr>
            <p:ph type="body" idx="1"/>
          </p:nvPr>
        </p:nvSpPr>
        <p:spPr>
          <a:xfrm>
            <a:off x="985838" y="3228975"/>
            <a:ext cx="7885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70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latin typeface="Calibri"/>
                <a:ea typeface="Calibri"/>
                <a:cs typeface="Calibri"/>
                <a:sym typeface="Calibri"/>
              </a:rPr>
              <a:t>Recap the season here, irregularity of the </a:t>
            </a:r>
            <a:r>
              <a:rPr lang="en-GB" sz="1200" dirty="0" err="1">
                <a:latin typeface="Calibri"/>
                <a:ea typeface="Calibri"/>
                <a:cs typeface="Calibri"/>
                <a:sym typeface="Calibri"/>
              </a:rPr>
              <a:t>eason</a:t>
            </a:r>
            <a:r>
              <a:rPr lang="en-GB" sz="1200" dirty="0">
                <a:latin typeface="Calibri"/>
                <a:ea typeface="Calibri"/>
                <a:cs typeface="Calibri"/>
                <a:sym typeface="Calibri"/>
              </a:rPr>
              <a:t>, irregular season </a:t>
            </a:r>
            <a:r>
              <a:rPr lang="en-GB" sz="1200" dirty="0" err="1">
                <a:latin typeface="Calibri"/>
                <a:ea typeface="Calibri"/>
                <a:cs typeface="Calibri"/>
                <a:sym typeface="Calibri"/>
              </a:rPr>
              <a:t>gdry</a:t>
            </a:r>
            <a:r>
              <a:rPr lang="en-GB" sz="1200" dirty="0">
                <a:latin typeface="Calibri"/>
                <a:ea typeface="Calibri"/>
                <a:cs typeface="Calibri"/>
                <a:sym typeface="Calibri"/>
              </a:rPr>
              <a:t>=wet alternation</a:t>
            </a: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err="1">
                <a:latin typeface="Calibri"/>
                <a:ea typeface="Calibri"/>
                <a:cs typeface="Calibri"/>
                <a:sym typeface="Calibri"/>
              </a:rPr>
              <a:t>colored</a:t>
            </a:r>
            <a:r>
              <a:rPr lang="en-GB" sz="1200" dirty="0">
                <a:latin typeface="Calibri"/>
                <a:ea typeface="Calibri"/>
                <a:cs typeface="Calibri"/>
                <a:sym typeface="Calibri"/>
              </a:rPr>
              <a:t> text. Highlight the impact of drier than usual conditions on agriculture and livestock in most countries.</a:t>
            </a:r>
            <a:endParaRPr sz="1200" dirty="0">
              <a:latin typeface="Calibri"/>
              <a:ea typeface="Calibri"/>
              <a:cs typeface="Calibri"/>
              <a:sym typeface="Calibri"/>
            </a:endParaRPr>
          </a:p>
        </p:txBody>
      </p:sp>
      <p:sp>
        <p:nvSpPr>
          <p:cNvPr id="44" name="Google Shape;44;g2b96a3c30aa_0_16:notes">
            <a:extLst>
              <a:ext uri="{FF2B5EF4-FFF2-40B4-BE49-F238E27FC236}">
                <a16:creationId xmlns:a16="http://schemas.microsoft.com/office/drawing/2014/main" id="{DE17BABE-92E3-8FF0-0253-80944E8FE14D}"/>
              </a:ext>
            </a:extLst>
          </p:cNvPr>
          <p:cNvSpPr txBox="1">
            <a:spLocks noGrp="1"/>
          </p:cNvSpPr>
          <p:nvPr>
            <p:ph type="sldNum" idx="12"/>
          </p:nvPr>
        </p:nvSpPr>
        <p:spPr>
          <a:xfrm>
            <a:off x="5583238" y="6456363"/>
            <a:ext cx="4272000" cy="33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5510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BE0CF47A-3E3F-09CB-56EC-01DDC94352C5}"/>
            </a:ext>
          </a:extLst>
        </p:cNvPr>
        <p:cNvGrpSpPr/>
        <p:nvPr/>
      </p:nvGrpSpPr>
      <p:grpSpPr>
        <a:xfrm>
          <a:off x="0" y="0"/>
          <a:ext cx="0" cy="0"/>
          <a:chOff x="0" y="0"/>
          <a:chExt cx="0" cy="0"/>
        </a:xfrm>
      </p:grpSpPr>
      <p:sp>
        <p:nvSpPr>
          <p:cNvPr id="42" name="Google Shape;42;g2b96a3c30aa_0_16:notes">
            <a:extLst>
              <a:ext uri="{FF2B5EF4-FFF2-40B4-BE49-F238E27FC236}">
                <a16:creationId xmlns:a16="http://schemas.microsoft.com/office/drawing/2014/main" id="{59709B3C-35DD-A66E-2B19-5CDD884C61B6}"/>
              </a:ext>
            </a:extLst>
          </p:cNvPr>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 name="Google Shape;43;g2b96a3c30aa_0_16:notes">
            <a:extLst>
              <a:ext uri="{FF2B5EF4-FFF2-40B4-BE49-F238E27FC236}">
                <a16:creationId xmlns:a16="http://schemas.microsoft.com/office/drawing/2014/main" id="{61D0EB9D-4E28-20EC-E102-C2C5E5BDBE97}"/>
              </a:ext>
            </a:extLst>
          </p:cNvPr>
          <p:cNvSpPr txBox="1">
            <a:spLocks noGrp="1"/>
          </p:cNvSpPr>
          <p:nvPr>
            <p:ph type="body" idx="1"/>
          </p:nvPr>
        </p:nvSpPr>
        <p:spPr>
          <a:xfrm>
            <a:off x="985838" y="3228975"/>
            <a:ext cx="7885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7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Recap the season here, irregularity of the eason, irregular season gdry=wet alternation</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latin typeface="Calibri"/>
                <a:ea typeface="Calibri"/>
                <a:cs typeface="Calibri"/>
                <a:sym typeface="Calibri"/>
              </a:rPr>
              <a:t>colored text. Highlight the impact of drier than usual conditions on agriculture and livestock in most countries.</a:t>
            </a:r>
            <a:endParaRPr sz="1200">
              <a:latin typeface="Calibri"/>
              <a:ea typeface="Calibri"/>
              <a:cs typeface="Calibri"/>
              <a:sym typeface="Calibri"/>
            </a:endParaRPr>
          </a:p>
        </p:txBody>
      </p:sp>
      <p:sp>
        <p:nvSpPr>
          <p:cNvPr id="44" name="Google Shape;44;g2b96a3c30aa_0_16:notes">
            <a:extLst>
              <a:ext uri="{FF2B5EF4-FFF2-40B4-BE49-F238E27FC236}">
                <a16:creationId xmlns:a16="http://schemas.microsoft.com/office/drawing/2014/main" id="{12F88A1D-D278-69BF-7827-08E36DFD52F1}"/>
              </a:ext>
            </a:extLst>
          </p:cNvPr>
          <p:cNvSpPr txBox="1">
            <a:spLocks noGrp="1"/>
          </p:cNvSpPr>
          <p:nvPr>
            <p:ph type="sldNum" idx="12"/>
          </p:nvPr>
        </p:nvSpPr>
        <p:spPr>
          <a:xfrm>
            <a:off x="5583238" y="6456363"/>
            <a:ext cx="4272000" cy="33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20369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2662238"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9:notes"/>
          <p:cNvSpPr txBox="1">
            <a:spLocks noGrp="1"/>
          </p:cNvSpPr>
          <p:nvPr>
            <p:ph type="body" idx="1"/>
          </p:nvPr>
        </p:nvSpPr>
        <p:spPr>
          <a:xfrm>
            <a:off x="985838" y="3228975"/>
            <a:ext cx="7885112" cy="30591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latin typeface="Calibri"/>
              <a:ea typeface="Calibri"/>
              <a:cs typeface="Calibri"/>
              <a:sym typeface="Calibri"/>
            </a:endParaRPr>
          </a:p>
        </p:txBody>
      </p:sp>
      <p:sp>
        <p:nvSpPr>
          <p:cNvPr id="187" name="Google Shape;187;p9:notes"/>
          <p:cNvSpPr txBox="1">
            <a:spLocks noGrp="1"/>
          </p:cNvSpPr>
          <p:nvPr>
            <p:ph type="sldNum" idx="12"/>
          </p:nvPr>
        </p:nvSpPr>
        <p:spPr>
          <a:xfrm>
            <a:off x="5583238" y="6456363"/>
            <a:ext cx="4271962" cy="339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0233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642C-0ACF-ECA3-69EC-5408EC874C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5C4545-248C-8318-1F8B-32F846DF7F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3431A0-51DF-DCB9-E496-913CAE2D7872}"/>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5" name="Footer Placeholder 4">
            <a:extLst>
              <a:ext uri="{FF2B5EF4-FFF2-40B4-BE49-F238E27FC236}">
                <a16:creationId xmlns:a16="http://schemas.microsoft.com/office/drawing/2014/main" id="{F1189150-FF69-0DF8-16B5-160D58A0BA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029094-8BEF-5853-C8D8-D206D661929F}"/>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426270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F884-BF29-70B4-9C9B-C120AEDA6F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3F1CA5-40C5-0D1E-A3DA-347547491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B603D-3A5D-9AA8-8F6B-69D3C92A5E1F}"/>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5" name="Footer Placeholder 4">
            <a:extLst>
              <a:ext uri="{FF2B5EF4-FFF2-40B4-BE49-F238E27FC236}">
                <a16:creationId xmlns:a16="http://schemas.microsoft.com/office/drawing/2014/main" id="{3C7B18C0-09C0-EAD8-1F12-EED12CBA0F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397056-25EE-7D2B-085D-034E84BE5B6A}"/>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22300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D6A91-EA40-BEB5-0F5D-D996F5F62D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C78794-9B17-4573-75D7-49158765E7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69585B-7879-415A-6245-C0FF5BF2DCAC}"/>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5" name="Footer Placeholder 4">
            <a:extLst>
              <a:ext uri="{FF2B5EF4-FFF2-40B4-BE49-F238E27FC236}">
                <a16:creationId xmlns:a16="http://schemas.microsoft.com/office/drawing/2014/main" id="{0366CC83-039C-1996-4C29-916F43E49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ED460-7852-EFCE-99FF-A6F1766AEB15}"/>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240209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620B-FEE4-AE57-1EAB-7E26A23244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6A539A-FBA8-987A-DB6A-8A1934B3C2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83A6CB-06C5-CAA0-18A7-907857C22763}"/>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5" name="Footer Placeholder 4">
            <a:extLst>
              <a:ext uri="{FF2B5EF4-FFF2-40B4-BE49-F238E27FC236}">
                <a16:creationId xmlns:a16="http://schemas.microsoft.com/office/drawing/2014/main" id="{8EB72349-F1F7-3F84-E1FA-52B52F5099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5503FA-B7E9-6A33-F869-BF5A1CDB9405}"/>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343412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F7E8-1BE5-A453-F36E-30140C048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A193AB-FDA2-66C8-8C7D-06D496D55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86EF8-5164-E454-35EA-082CE2AD33A7}"/>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5" name="Footer Placeholder 4">
            <a:extLst>
              <a:ext uri="{FF2B5EF4-FFF2-40B4-BE49-F238E27FC236}">
                <a16:creationId xmlns:a16="http://schemas.microsoft.com/office/drawing/2014/main" id="{74920E0B-23F0-EDD6-D799-9DB7953D66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AB2FDA-DDF1-C711-29C0-00ECF11CAA9A}"/>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268056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8E8D-9203-183A-E789-283C8C754E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BE6888-BDF6-4E17-559F-60B8341A3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3430BE-6F2A-7934-015C-307E13AB52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BF7A0C-C1FA-979F-E675-AADDF626D3B2}"/>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6" name="Footer Placeholder 5">
            <a:extLst>
              <a:ext uri="{FF2B5EF4-FFF2-40B4-BE49-F238E27FC236}">
                <a16:creationId xmlns:a16="http://schemas.microsoft.com/office/drawing/2014/main" id="{B4442598-3FCC-B6EA-911F-8B7BAEBA3B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05B1F3-BE3F-BFA0-AAFD-FB17036449FF}"/>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197059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3229A-4EAA-1120-F2BD-F8B86F0B53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2C1972-0D56-94C1-CE3A-F42AFCACA1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85561-C453-D69B-46BB-0446D13D1F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4D8D7D-C6C0-D5FD-5B5B-732C596DF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74F89-87E8-CF44-9A8C-C94BFFEE63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3E2BAC-457E-9A99-7889-6D574F93180C}"/>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8" name="Footer Placeholder 7">
            <a:extLst>
              <a:ext uri="{FF2B5EF4-FFF2-40B4-BE49-F238E27FC236}">
                <a16:creationId xmlns:a16="http://schemas.microsoft.com/office/drawing/2014/main" id="{DE560E3E-9108-188D-3827-54ACC58B8D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E5F04E4-766A-D9C8-44D9-0A7CB9057730}"/>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150150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054F-3050-B36D-6DDB-6E61B33185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0080A-C668-7880-4DD1-71B8D404EBFE}"/>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4" name="Footer Placeholder 3">
            <a:extLst>
              <a:ext uri="{FF2B5EF4-FFF2-40B4-BE49-F238E27FC236}">
                <a16:creationId xmlns:a16="http://schemas.microsoft.com/office/drawing/2014/main" id="{CF3C3FF1-7389-3D44-45DC-923349892F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82C4E6-AF07-68D9-A468-0C3EBF46D2C6}"/>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380848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CF7F9-B62E-AF9E-8C9F-7242C84D0634}"/>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3" name="Footer Placeholder 2">
            <a:extLst>
              <a:ext uri="{FF2B5EF4-FFF2-40B4-BE49-F238E27FC236}">
                <a16:creationId xmlns:a16="http://schemas.microsoft.com/office/drawing/2014/main" id="{CD875968-2507-29C2-B02C-D0B015C0676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BA4D10-0EAD-8883-653D-E5C7CB6F8893}"/>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4062929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EB78-AC02-A880-1DA4-682E767A4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74C8FA-4A3A-DE59-EF18-5260172994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08840F-697B-B843-C9E1-E5F12B95F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AD5BAB-9763-7155-7426-D933DA6C7D6A}"/>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6" name="Footer Placeholder 5">
            <a:extLst>
              <a:ext uri="{FF2B5EF4-FFF2-40B4-BE49-F238E27FC236}">
                <a16:creationId xmlns:a16="http://schemas.microsoft.com/office/drawing/2014/main" id="{B3B16C7D-1B8F-9E20-BE53-07B1070A1D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DC121F-8162-D4E4-83A9-C4831175DA51}"/>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2636586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C05A-8215-36C4-8B60-BA817A987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B0EE5F-F8EB-5DB5-5758-BE87805E0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56A11F-9E3A-F574-24E1-FAFF7A895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A7C93-EF19-8381-0339-110C9849ADD4}"/>
              </a:ext>
            </a:extLst>
          </p:cNvPr>
          <p:cNvSpPr>
            <a:spLocks noGrp="1"/>
          </p:cNvSpPr>
          <p:nvPr>
            <p:ph type="dt" sz="half" idx="10"/>
          </p:nvPr>
        </p:nvSpPr>
        <p:spPr/>
        <p:txBody>
          <a:bodyPr/>
          <a:lstStyle/>
          <a:p>
            <a:fld id="{A1D95AA0-6239-4672-97C8-B76E322445C2}" type="datetimeFigureOut">
              <a:rPr lang="en-GB" smtClean="0"/>
              <a:t>27/03/2026</a:t>
            </a:fld>
            <a:endParaRPr lang="en-GB"/>
          </a:p>
        </p:txBody>
      </p:sp>
      <p:sp>
        <p:nvSpPr>
          <p:cNvPr id="6" name="Footer Placeholder 5">
            <a:extLst>
              <a:ext uri="{FF2B5EF4-FFF2-40B4-BE49-F238E27FC236}">
                <a16:creationId xmlns:a16="http://schemas.microsoft.com/office/drawing/2014/main" id="{73DB3BC2-D7AA-D089-84C9-6FF40245DF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B52065-5036-3282-363F-1E31389EAA93}"/>
              </a:ext>
            </a:extLst>
          </p:cNvPr>
          <p:cNvSpPr>
            <a:spLocks noGrp="1"/>
          </p:cNvSpPr>
          <p:nvPr>
            <p:ph type="sldNum" sz="quarter" idx="12"/>
          </p:nvPr>
        </p:nvSpPr>
        <p:spPr/>
        <p:txBody>
          <a:bodyPr/>
          <a:lstStyle/>
          <a:p>
            <a:fld id="{C3C261F7-222D-4037-B37D-0151C8923CFA}" type="slidenum">
              <a:rPr lang="en-GB" smtClean="0"/>
              <a:t>‹#›</a:t>
            </a:fld>
            <a:endParaRPr lang="en-GB"/>
          </a:p>
        </p:txBody>
      </p:sp>
    </p:spTree>
    <p:extLst>
      <p:ext uri="{BB962C8B-B14F-4D97-AF65-F5344CB8AC3E}">
        <p14:creationId xmlns:p14="http://schemas.microsoft.com/office/powerpoint/2010/main" val="342542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0713DA-80BA-B5FD-8B3A-A33EC70F4A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F9836C-CEF6-5743-F5D2-0889CE19EC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04A8A-3B2D-4718-C3B8-5429B4454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95AA0-6239-4672-97C8-B76E322445C2}" type="datetimeFigureOut">
              <a:rPr lang="en-GB" smtClean="0"/>
              <a:t>27/03/2026</a:t>
            </a:fld>
            <a:endParaRPr lang="en-GB"/>
          </a:p>
        </p:txBody>
      </p:sp>
      <p:sp>
        <p:nvSpPr>
          <p:cNvPr id="5" name="Footer Placeholder 4">
            <a:extLst>
              <a:ext uri="{FF2B5EF4-FFF2-40B4-BE49-F238E27FC236}">
                <a16:creationId xmlns:a16="http://schemas.microsoft.com/office/drawing/2014/main" id="{70FFB67C-0A36-E1F2-A0A5-0D0EB6FAC2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01ECBD-1313-3DB0-5862-2CF2E5676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261F7-222D-4037-B37D-0151C8923CFA}" type="slidenum">
              <a:rPr lang="en-GB" smtClean="0"/>
              <a:t>‹#›</a:t>
            </a:fld>
            <a:endParaRPr lang="en-GB"/>
          </a:p>
        </p:txBody>
      </p:sp>
    </p:spTree>
    <p:extLst>
      <p:ext uri="{BB962C8B-B14F-4D97-AF65-F5344CB8AC3E}">
        <p14:creationId xmlns:p14="http://schemas.microsoft.com/office/powerpoint/2010/main" val="3195632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hyperlink" Target="https://www.facebook.com/zinwawater/videos/-tugwi-mukosi-dam-full-and-flowingthe-dam-is-at-100-capacity-and-water-is-safely/1376285944545064/"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
        <p:nvSpPr>
          <p:cNvPr id="26" name="Google Shape;26;p1"/>
          <p:cNvSpPr/>
          <p:nvPr/>
        </p:nvSpPr>
        <p:spPr>
          <a:xfrm>
            <a:off x="1676400" y="0"/>
            <a:ext cx="10515600" cy="6037263"/>
          </a:xfrm>
          <a:prstGeom prst="rect">
            <a:avLst/>
          </a:prstGeom>
          <a:solidFill>
            <a:srgbClr val="006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0" y="6089650"/>
            <a:ext cx="12192000" cy="357188"/>
          </a:xfrm>
          <a:prstGeom prst="rect">
            <a:avLst/>
          </a:prstGeom>
          <a:solidFill>
            <a:schemeClr val="dk1"/>
          </a:solidFill>
          <a:ln>
            <a:noFill/>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FFFFF"/>
                </a:solidFill>
                <a:latin typeface="Calibri"/>
                <a:ea typeface="Calibri"/>
                <a:cs typeface="Calibri"/>
                <a:sym typeface="Calibri"/>
              </a:rPr>
              <a:t>                              ZIMBABWE METEOROLOGICAL SERVICES DEPARTMENT</a:t>
            </a:r>
            <a:endParaRPr sz="1400" b="0" i="0" u="none" strike="noStrike" cap="none" dirty="0">
              <a:solidFill>
                <a:srgbClr val="000000"/>
              </a:solidFill>
              <a:latin typeface="Arial"/>
              <a:ea typeface="Arial"/>
              <a:cs typeface="Arial"/>
              <a:sym typeface="Arial"/>
            </a:endParaRPr>
          </a:p>
        </p:txBody>
      </p:sp>
      <p:sp>
        <p:nvSpPr>
          <p:cNvPr id="28" name="Google Shape;28;p1"/>
          <p:cNvSpPr/>
          <p:nvPr/>
        </p:nvSpPr>
        <p:spPr>
          <a:xfrm>
            <a:off x="0" y="6497638"/>
            <a:ext cx="12192000" cy="360362"/>
          </a:xfrm>
          <a:prstGeom prst="rect">
            <a:avLst/>
          </a:prstGeom>
          <a:solidFill>
            <a:srgbClr val="D4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                         http://www.msd.org.zw/ </a:t>
            </a:r>
            <a:endParaRPr sz="1400" b="0" i="0" u="none" strike="noStrike" cap="none">
              <a:solidFill>
                <a:srgbClr val="000000"/>
              </a:solidFill>
              <a:latin typeface="Arial"/>
              <a:ea typeface="Arial"/>
              <a:cs typeface="Arial"/>
              <a:sym typeface="Arial"/>
            </a:endParaRPr>
          </a:p>
        </p:txBody>
      </p:sp>
      <p:sp>
        <p:nvSpPr>
          <p:cNvPr id="29" name="Google Shape;29;p1"/>
          <p:cNvSpPr/>
          <p:nvPr/>
        </p:nvSpPr>
        <p:spPr>
          <a:xfrm>
            <a:off x="0" y="0"/>
            <a:ext cx="1676400" cy="6858000"/>
          </a:xfrm>
          <a:prstGeom prst="rect">
            <a:avLst/>
          </a:prstGeom>
          <a:solidFill>
            <a:srgbClr val="FF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 name="Google Shape;30;p1"/>
          <p:cNvSpPr txBox="1"/>
          <p:nvPr/>
        </p:nvSpPr>
        <p:spPr>
          <a:xfrm>
            <a:off x="100013" y="466725"/>
            <a:ext cx="11991975" cy="540385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Verdana"/>
                <a:ea typeface="Verdana"/>
                <a:cs typeface="Verdana"/>
                <a:sym typeface="Verdana"/>
              </a:rPr>
              <a:t>             	</a:t>
            </a:r>
            <a:endParaRPr sz="2000" b="1" i="0" u="none" strike="noStrike" cap="none" dirty="0">
              <a:solidFill>
                <a:srgbClr val="FFFFFF"/>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3200"/>
              <a:buFont typeface="Arial"/>
              <a:buNone/>
            </a:pPr>
            <a:r>
              <a:rPr lang="en-GB" sz="3200" b="1" i="0" u="none" strike="noStrike" cap="none" dirty="0">
                <a:solidFill>
                  <a:srgbClr val="FFFFFF"/>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3200"/>
              <a:buFont typeface="Arial"/>
              <a:buNone/>
            </a:pPr>
            <a:endParaRPr sz="3200" b="1" i="0" u="none" strike="noStrike" cap="none" dirty="0">
              <a:solidFill>
                <a:srgbClr val="FFFFFF"/>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3200"/>
              <a:buFont typeface="Arial"/>
              <a:buNone/>
            </a:pPr>
            <a:endParaRPr sz="3200" b="1" i="0" u="none" strike="noStrike" cap="none" dirty="0">
              <a:solidFill>
                <a:srgbClr val="FFFFFF"/>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4400"/>
              <a:buFont typeface="Arial"/>
              <a:buNone/>
            </a:pPr>
            <a:r>
              <a:rPr lang="en-GB" sz="4400" b="1" i="0" u="none" strike="noStrike" cap="none" dirty="0">
                <a:solidFill>
                  <a:srgbClr val="FFFFFF"/>
                </a:solidFill>
                <a:latin typeface="Quattrocento Sans"/>
                <a:ea typeface="Quattrocento Sans"/>
                <a:cs typeface="Quattrocento Sans"/>
                <a:sym typeface="Quattrocento Sans"/>
              </a:rPr>
              <a:t>		      Zimbabwe Seasonal Monitor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r>
              <a:rPr lang="en-GB" sz="2000" b="1" i="1" u="none" strike="noStrike" cap="none" dirty="0">
                <a:solidFill>
                  <a:srgbClr val="FFFFFF"/>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1" i="1" u="none" strike="noStrike" cap="none" dirty="0">
              <a:solidFill>
                <a:srgbClr val="FFFFFF"/>
              </a:solidFill>
              <a:latin typeface="Verdana"/>
              <a:ea typeface="Verdana"/>
              <a:cs typeface="Verdana"/>
              <a:sym typeface="Verdana"/>
            </a:endParaRPr>
          </a:p>
          <a:p>
            <a:pPr marL="0" marR="0" lvl="0" indent="457200" algn="l" rtl="0">
              <a:lnSpc>
                <a:spcPct val="100000"/>
              </a:lnSpc>
              <a:spcBef>
                <a:spcPts val="1200"/>
              </a:spcBef>
              <a:spcAft>
                <a:spcPts val="0"/>
              </a:spcAft>
              <a:buClr>
                <a:srgbClr val="000000"/>
              </a:buClr>
              <a:buSzPts val="2000"/>
              <a:buFont typeface="Arial"/>
              <a:buNone/>
            </a:pPr>
            <a:r>
              <a:rPr lang="en-GB" sz="2000" b="1" i="1" u="none" strike="noStrike" cap="none" dirty="0">
                <a:solidFill>
                  <a:srgbClr val="FFFFFF"/>
                </a:solidFill>
                <a:latin typeface="Verdana"/>
                <a:ea typeface="Verdana"/>
                <a:cs typeface="Verdana"/>
                <a:sym typeface="Verdana"/>
              </a:rPr>
              <a:t>								</a:t>
            </a:r>
            <a:r>
              <a:rPr lang="en-GB" sz="2000" b="1" i="1" u="none" strike="noStrike" cap="none" dirty="0">
                <a:solidFill>
                  <a:srgbClr val="FF0000"/>
                </a:solidFill>
                <a:latin typeface="Verdana"/>
                <a:ea typeface="Verdana"/>
                <a:cs typeface="Verdana"/>
                <a:sym typeface="Verdana"/>
              </a:rPr>
              <a:t> 												                                        </a:t>
            </a:r>
            <a:r>
              <a:rPr lang="en-GB" sz="2000" b="1" i="1" u="none" strike="noStrike" cap="none" dirty="0">
                <a:solidFill>
                  <a:schemeClr val="lt1"/>
                </a:solidFill>
                <a:latin typeface="Verdana"/>
                <a:ea typeface="Verdana"/>
                <a:cs typeface="Verdana"/>
                <a:sym typeface="Verdana"/>
              </a:rPr>
              <a:t>																	</a:t>
            </a:r>
            <a:endParaRPr dirty="0">
              <a:solidFill>
                <a:srgbClr val="FF0000"/>
              </a:solidFill>
            </a:endParaRPr>
          </a:p>
          <a:p>
            <a:pPr marL="0" marR="0" lvl="0" indent="457200" algn="l" rtl="0">
              <a:lnSpc>
                <a:spcPct val="100000"/>
              </a:lnSpc>
              <a:spcBef>
                <a:spcPts val="1200"/>
              </a:spcBef>
              <a:spcAft>
                <a:spcPts val="0"/>
              </a:spcAft>
              <a:buClr>
                <a:srgbClr val="000000"/>
              </a:buClr>
              <a:buSzPts val="2000"/>
              <a:buFont typeface="Arial"/>
              <a:buNone/>
            </a:pPr>
            <a:endParaRPr sz="2000" b="1" i="1" dirty="0">
              <a:solidFill>
                <a:schemeClr val="lt1"/>
              </a:solidFill>
              <a:latin typeface="Verdana"/>
              <a:ea typeface="Verdana"/>
              <a:cs typeface="Verdana"/>
              <a:sym typeface="Verdana"/>
            </a:endParaRPr>
          </a:p>
        </p:txBody>
      </p:sp>
      <p:pic>
        <p:nvPicPr>
          <p:cNvPr id="31" name="Google Shape;31;p1"/>
          <p:cNvPicPr preferRelativeResize="0"/>
          <p:nvPr/>
        </p:nvPicPr>
        <p:blipFill rotWithShape="1">
          <a:blip r:embed="rId3">
            <a:alphaModFix/>
          </a:blip>
          <a:srcRect/>
          <a:stretch/>
        </p:blipFill>
        <p:spPr>
          <a:xfrm>
            <a:off x="100013" y="5870575"/>
            <a:ext cx="1498600" cy="911225"/>
          </a:xfrm>
          <a:prstGeom prst="rect">
            <a:avLst/>
          </a:prstGeom>
          <a:noFill/>
          <a:ln>
            <a:noFill/>
          </a:ln>
        </p:spPr>
      </p:pic>
      <p:pic>
        <p:nvPicPr>
          <p:cNvPr id="32" name="Google Shape;32;p1"/>
          <p:cNvPicPr preferRelativeResize="0"/>
          <p:nvPr/>
        </p:nvPicPr>
        <p:blipFill rotWithShape="1">
          <a:blip r:embed="rId4">
            <a:alphaModFix/>
          </a:blip>
          <a:srcRect/>
          <a:stretch/>
        </p:blipFill>
        <p:spPr>
          <a:xfrm>
            <a:off x="46038" y="247650"/>
            <a:ext cx="1554162" cy="1412875"/>
          </a:xfrm>
          <a:prstGeom prst="rect">
            <a:avLst/>
          </a:prstGeom>
          <a:noFill/>
          <a:ln>
            <a:noFill/>
          </a:ln>
        </p:spPr>
      </p:pic>
      <p:sp>
        <p:nvSpPr>
          <p:cNvPr id="3" name="TextBox 2">
            <a:extLst>
              <a:ext uri="{FF2B5EF4-FFF2-40B4-BE49-F238E27FC236}">
                <a16:creationId xmlns:a16="http://schemas.microsoft.com/office/drawing/2014/main" id="{6D269416-6BBA-5D52-6D97-2E2D2290151E}"/>
              </a:ext>
            </a:extLst>
          </p:cNvPr>
          <p:cNvSpPr txBox="1"/>
          <p:nvPr/>
        </p:nvSpPr>
        <p:spPr>
          <a:xfrm>
            <a:off x="1312333" y="5644118"/>
            <a:ext cx="6096000" cy="369332"/>
          </a:xfrm>
          <a:prstGeom prst="rect">
            <a:avLst/>
          </a:prstGeom>
          <a:noFill/>
        </p:spPr>
        <p:txBody>
          <a:bodyPr wrap="square">
            <a:spAutoFit/>
          </a:bodyPr>
          <a:lstStyle/>
          <a:p>
            <a:pPr marL="0" marR="0" lvl="0" indent="457200" algn="l" rtl="0">
              <a:lnSpc>
                <a:spcPct val="100000"/>
              </a:lnSpc>
              <a:spcBef>
                <a:spcPts val="1200"/>
              </a:spcBef>
              <a:spcAft>
                <a:spcPts val="0"/>
              </a:spcAft>
              <a:buClr>
                <a:srgbClr val="000000"/>
              </a:buClr>
              <a:buSzPts val="2000"/>
              <a:buFont typeface="Arial"/>
              <a:buNone/>
            </a:pPr>
            <a:r>
              <a:rPr lang="en-US" sz="1800" b="1" i="1" dirty="0">
                <a:solidFill>
                  <a:srgbClr val="FF0000"/>
                </a:solidFill>
                <a:latin typeface="Verdana"/>
                <a:ea typeface="Verdana"/>
                <a:cs typeface="Verdana"/>
                <a:sym typeface="Verdana"/>
              </a:rPr>
              <a:t>FEBRUARY </a:t>
            </a:r>
            <a:r>
              <a:rPr lang="en-GB" sz="1800" b="1" i="1" dirty="0">
                <a:solidFill>
                  <a:srgbClr val="FF0000"/>
                </a:solidFill>
                <a:latin typeface="Verdana"/>
                <a:ea typeface="Verdana"/>
                <a:cs typeface="Verdana"/>
                <a:sym typeface="Verdana"/>
              </a:rPr>
              <a:t>2026</a:t>
            </a:r>
            <a:endParaRPr lang="en-GB"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dirty="0">
                <a:solidFill>
                  <a:srgbClr val="FFFFFF"/>
                </a:solidFill>
                <a:latin typeface="Calibri"/>
                <a:ea typeface="Calibri"/>
                <a:cs typeface="Calibri"/>
                <a:sym typeface="Calibri"/>
              </a:rPr>
              <a:t>9. Outlook: Long Range</a:t>
            </a:r>
            <a:endParaRPr sz="1400" b="0" i="0" u="none" strike="noStrike" cap="none" dirty="0">
              <a:solidFill>
                <a:srgbClr val="000000"/>
              </a:solidFill>
              <a:latin typeface="Arial"/>
              <a:ea typeface="Arial"/>
              <a:cs typeface="Arial"/>
              <a:sym typeface="Arial"/>
            </a:endParaRPr>
          </a:p>
        </p:txBody>
      </p:sp>
      <p:pic>
        <p:nvPicPr>
          <p:cNvPr id="190" name="Google Shape;190;p9"/>
          <p:cNvPicPr preferRelativeResize="0"/>
          <p:nvPr/>
        </p:nvPicPr>
        <p:blipFill rotWithShape="1">
          <a:blip r:embed="rId3">
            <a:alphaModFix/>
          </a:blip>
          <a:srcRect/>
          <a:stretch/>
        </p:blipFill>
        <p:spPr>
          <a:xfrm>
            <a:off x="11403013" y="0"/>
            <a:ext cx="788987" cy="504000"/>
          </a:xfrm>
          <a:prstGeom prst="rect">
            <a:avLst/>
          </a:prstGeom>
          <a:noFill/>
          <a:ln>
            <a:noFill/>
          </a:ln>
        </p:spPr>
      </p:pic>
      <p:sp>
        <p:nvSpPr>
          <p:cNvPr id="193" name="Google Shape;193;p9"/>
          <p:cNvSpPr txBox="1"/>
          <p:nvPr/>
        </p:nvSpPr>
        <p:spPr>
          <a:xfrm>
            <a:off x="1091625" y="560435"/>
            <a:ext cx="7395867" cy="4616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GB" sz="2400" b="1" i="0" u="none" strike="noStrike" cap="none" dirty="0">
                <a:solidFill>
                  <a:srgbClr val="000000"/>
                </a:solidFill>
                <a:latin typeface="Calibri"/>
                <a:ea typeface="Calibri"/>
                <a:cs typeface="Calibri"/>
                <a:sym typeface="Calibri"/>
              </a:rPr>
              <a:t>Long Range (</a:t>
            </a:r>
            <a:r>
              <a:rPr lang="en-GB" sz="2400" b="1" dirty="0">
                <a:solidFill>
                  <a:srgbClr val="000000"/>
                </a:solidFill>
                <a:latin typeface="Calibri"/>
                <a:ea typeface="Calibri"/>
                <a:cs typeface="Calibri"/>
                <a:sym typeface="Calibri"/>
              </a:rPr>
              <a:t>January</a:t>
            </a:r>
            <a:r>
              <a:rPr lang="en-GB" sz="2400" b="1" i="0" u="none" strike="noStrike" cap="none" dirty="0">
                <a:solidFill>
                  <a:srgbClr val="000000"/>
                </a:solidFill>
                <a:latin typeface="Calibri"/>
                <a:ea typeface="Calibri"/>
                <a:cs typeface="Calibri"/>
                <a:sym typeface="Calibri"/>
              </a:rPr>
              <a:t>-February-March)</a:t>
            </a:r>
            <a:endParaRPr sz="2400" b="1" i="0" u="none" strike="noStrike" cap="none" dirty="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E37A208A-30DA-3124-D5D0-E2FB3500A1C8}"/>
              </a:ext>
            </a:extLst>
          </p:cNvPr>
          <p:cNvSpPr txBox="1"/>
          <p:nvPr/>
        </p:nvSpPr>
        <p:spPr>
          <a:xfrm>
            <a:off x="380665" y="4711883"/>
            <a:ext cx="10836684" cy="2332946"/>
          </a:xfrm>
          <a:prstGeom prst="rect">
            <a:avLst/>
          </a:prstGeom>
          <a:noFill/>
        </p:spPr>
        <p:txBody>
          <a:bodyPr wrap="square" rtlCol="0">
            <a:spAutoFit/>
          </a:bodyPr>
          <a:lstStyle/>
          <a:p>
            <a:pPr>
              <a:lnSpc>
                <a:spcPct val="105000"/>
              </a:lnSpc>
            </a:pPr>
            <a:r>
              <a:rPr lang="en-GB" sz="1400" dirty="0"/>
              <a:t>March-April-May  is expected to receive relatively normal to above normal rainfall.  Wetter  conditions than the long-term average across the country are thus likely.</a:t>
            </a:r>
          </a:p>
          <a:p>
            <a:pPr>
              <a:lnSpc>
                <a:spcPct val="105000"/>
              </a:lnSpc>
            </a:pPr>
            <a:endParaRPr lang="en-GB" sz="1400" dirty="0"/>
          </a:p>
          <a:p>
            <a:pPr>
              <a:lnSpc>
                <a:spcPct val="105000"/>
              </a:lnSpc>
            </a:pPr>
            <a:r>
              <a:rPr lang="en-GB" sz="1400" dirty="0"/>
              <a:t> The expected cumulative rainfall for the three months  (January to March) is likely to be more than the long-term rainfall average for the same period. Technically it should fall within the range 100-125 percent of the long-term average, which is  the normal to above normal range. </a:t>
            </a:r>
          </a:p>
          <a:p>
            <a:pPr>
              <a:lnSpc>
                <a:spcPct val="105000"/>
              </a:lnSpc>
            </a:pPr>
            <a:endParaRPr lang="en-GB" sz="1400" dirty="0"/>
          </a:p>
          <a:p>
            <a:pPr>
              <a:lnSpc>
                <a:spcPct val="105000"/>
              </a:lnSpc>
            </a:pPr>
            <a:r>
              <a:rPr lang="en-GB" sz="1400" dirty="0"/>
              <a:t>The long-term average is 30 years for each station across the country and that is considered the normal rainfall for that place.  Map Fig 8(a) is the probabilistic forecast and Fig 8(b) is the long-term mean.</a:t>
            </a:r>
          </a:p>
          <a:p>
            <a:r>
              <a:rPr lang="en-ZW" sz="1400" dirty="0"/>
              <a:t>  </a:t>
            </a:r>
            <a:br>
              <a:rPr lang="en-GB" sz="1400" dirty="0"/>
            </a:br>
            <a:endParaRPr lang="en-ZW" sz="1400" dirty="0"/>
          </a:p>
        </p:txBody>
      </p:sp>
      <p:pic>
        <p:nvPicPr>
          <p:cNvPr id="13" name="Picture 12">
            <a:extLst>
              <a:ext uri="{FF2B5EF4-FFF2-40B4-BE49-F238E27FC236}">
                <a16:creationId xmlns:a16="http://schemas.microsoft.com/office/drawing/2014/main" id="{D636C2EC-76D4-4E3B-BAF4-86AD1EECD1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07285" y="1231782"/>
            <a:ext cx="3435658" cy="2883309"/>
          </a:xfrm>
          <a:prstGeom prst="rect">
            <a:avLst/>
          </a:prstGeom>
          <a:noFill/>
          <a:ln>
            <a:noFill/>
          </a:ln>
        </p:spPr>
      </p:pic>
      <p:pic>
        <p:nvPicPr>
          <p:cNvPr id="15" name="Google Shape;190;p9">
            <a:extLst>
              <a:ext uri="{FF2B5EF4-FFF2-40B4-BE49-F238E27FC236}">
                <a16:creationId xmlns:a16="http://schemas.microsoft.com/office/drawing/2014/main" id="{CA19A63E-E42A-4E14-A25B-4E95E34C38A8}"/>
              </a:ext>
            </a:extLst>
          </p:cNvPr>
          <p:cNvPicPr preferRelativeResize="0"/>
          <p:nvPr/>
        </p:nvPicPr>
        <p:blipFill rotWithShape="1">
          <a:blip r:embed="rId3">
            <a:alphaModFix/>
          </a:blip>
          <a:srcRect/>
          <a:stretch/>
        </p:blipFill>
        <p:spPr>
          <a:xfrm>
            <a:off x="7107285" y="1198686"/>
            <a:ext cx="788987" cy="479425"/>
          </a:xfrm>
          <a:prstGeom prst="rect">
            <a:avLst/>
          </a:prstGeom>
          <a:noFill/>
          <a:ln>
            <a:noFill/>
          </a:ln>
        </p:spPr>
      </p:pic>
      <p:pic>
        <p:nvPicPr>
          <p:cNvPr id="16" name="Google Shape;190;p9">
            <a:extLst>
              <a:ext uri="{FF2B5EF4-FFF2-40B4-BE49-F238E27FC236}">
                <a16:creationId xmlns:a16="http://schemas.microsoft.com/office/drawing/2014/main" id="{E5D158E5-27D4-45AD-BA27-24478E453F32}"/>
              </a:ext>
            </a:extLst>
          </p:cNvPr>
          <p:cNvPicPr preferRelativeResize="0"/>
          <p:nvPr/>
        </p:nvPicPr>
        <p:blipFill rotWithShape="1">
          <a:blip r:embed="rId3">
            <a:alphaModFix/>
          </a:blip>
          <a:srcRect/>
          <a:stretch/>
        </p:blipFill>
        <p:spPr>
          <a:xfrm>
            <a:off x="936240" y="1201984"/>
            <a:ext cx="788987" cy="479425"/>
          </a:xfrm>
          <a:prstGeom prst="rect">
            <a:avLst/>
          </a:prstGeom>
          <a:noFill/>
          <a:ln>
            <a:noFill/>
          </a:ln>
        </p:spPr>
      </p:pic>
      <p:sp>
        <p:nvSpPr>
          <p:cNvPr id="191" name="Google Shape;191;p9"/>
          <p:cNvSpPr/>
          <p:nvPr/>
        </p:nvSpPr>
        <p:spPr>
          <a:xfrm>
            <a:off x="936240" y="4193824"/>
            <a:ext cx="11088413" cy="276959"/>
          </a:xfrm>
          <a:prstGeom prst="rect">
            <a:avLst/>
          </a:prstGeom>
          <a:noFill/>
          <a:ln>
            <a:noFill/>
          </a:ln>
        </p:spPr>
        <p:txBody>
          <a:bodyPr spcFirstLastPara="1" wrap="square" lIns="91425" tIns="45700" rIns="91425" bIns="45700" anchor="t" anchorCtr="0">
            <a:spAutoFit/>
          </a:bodyPr>
          <a:lstStyle/>
          <a:p>
            <a:pPr lvl="0">
              <a:buClr>
                <a:srgbClr val="000000"/>
              </a:buClr>
              <a:buSzPts val="1100"/>
            </a:pPr>
            <a:r>
              <a:rPr lang="en-GB" sz="1200" b="1" i="1" u="none" strike="noStrike" cap="none" dirty="0">
                <a:solidFill>
                  <a:srgbClr val="000000"/>
                </a:solidFill>
                <a:latin typeface="Calibri"/>
                <a:ea typeface="Calibri"/>
                <a:cs typeface="Calibri"/>
                <a:sym typeface="Calibri"/>
              </a:rPr>
              <a:t>Fig 8</a:t>
            </a:r>
            <a:r>
              <a:rPr lang="en-US" sz="1200" b="1" i="1" u="none" strike="noStrike" cap="none" dirty="0">
                <a:solidFill>
                  <a:srgbClr val="000000"/>
                </a:solidFill>
                <a:latin typeface="Calibri"/>
                <a:ea typeface="Calibri"/>
                <a:cs typeface="Calibri"/>
                <a:sym typeface="Calibri"/>
              </a:rPr>
              <a:t>(</a:t>
            </a:r>
            <a:r>
              <a:rPr lang="en-GB" sz="1200" b="1" i="1" u="none" strike="noStrike" cap="none" dirty="0">
                <a:solidFill>
                  <a:srgbClr val="000000"/>
                </a:solidFill>
                <a:latin typeface="Calibri"/>
                <a:ea typeface="Calibri"/>
                <a:cs typeface="Calibri"/>
                <a:sym typeface="Calibri"/>
              </a:rPr>
              <a:t>a)  </a:t>
            </a:r>
            <a:r>
              <a:rPr lang="en-GB" sz="1200" i="1" u="none" strike="noStrike" cap="none" dirty="0">
                <a:solidFill>
                  <a:srgbClr val="000000"/>
                </a:solidFill>
                <a:latin typeface="Calibri"/>
                <a:ea typeface="Calibri"/>
                <a:cs typeface="Calibri"/>
                <a:sym typeface="Calibri"/>
              </a:rPr>
              <a:t>Probabilistic Forecast.                                                                                                                               </a:t>
            </a:r>
            <a:r>
              <a:rPr lang="en-GB" sz="1200" b="1" i="1" dirty="0">
                <a:solidFill>
                  <a:srgbClr val="000000"/>
                </a:solidFill>
                <a:ea typeface="Calibri"/>
                <a:cs typeface="Calibri"/>
                <a:sym typeface="Calibri"/>
              </a:rPr>
              <a:t>Fig 8</a:t>
            </a:r>
            <a:r>
              <a:rPr lang="en-GB" sz="1200" i="1" dirty="0">
                <a:solidFill>
                  <a:srgbClr val="000000"/>
                </a:solidFill>
                <a:latin typeface="Calibri"/>
                <a:ea typeface="Calibri"/>
                <a:cs typeface="Calibri"/>
                <a:sym typeface="Calibri"/>
              </a:rPr>
              <a:t>(b) The</a:t>
            </a:r>
            <a:r>
              <a:rPr lang="en-GB" sz="1200" i="1" u="none" strike="noStrike" cap="none" dirty="0">
                <a:solidFill>
                  <a:srgbClr val="000000"/>
                </a:solidFill>
                <a:latin typeface="Calibri"/>
                <a:ea typeface="Calibri"/>
                <a:cs typeface="Calibri"/>
                <a:sym typeface="Calibri"/>
              </a:rPr>
              <a:t> long-term average rainfall</a:t>
            </a:r>
            <a:endParaRPr sz="100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F05999D7-3860-4A4D-88D7-5DE919C0480D}"/>
              </a:ext>
            </a:extLst>
          </p:cNvPr>
          <p:cNvPicPr>
            <a:picLocks noChangeAspect="1"/>
          </p:cNvPicPr>
          <p:nvPr/>
        </p:nvPicPr>
        <p:blipFill>
          <a:blip r:embed="rId5"/>
          <a:stretch>
            <a:fillRect/>
          </a:stretch>
        </p:blipFill>
        <p:spPr>
          <a:xfrm>
            <a:off x="1725227" y="1100792"/>
            <a:ext cx="3231473" cy="26557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dirty="0">
                <a:solidFill>
                  <a:srgbClr val="FFFFFF"/>
                </a:solidFill>
                <a:latin typeface="Calibri"/>
                <a:ea typeface="Calibri"/>
                <a:cs typeface="Calibri"/>
                <a:sym typeface="Calibri"/>
              </a:rPr>
              <a:t> 10.About the Seasonal Monitor</a:t>
            </a:r>
            <a:endParaRPr sz="1400" b="0" i="0" u="none" strike="noStrike" cap="none" dirty="0">
              <a:solidFill>
                <a:srgbClr val="000000"/>
              </a:solidFill>
              <a:latin typeface="Arial"/>
              <a:ea typeface="Arial"/>
              <a:cs typeface="Arial"/>
              <a:sym typeface="Arial"/>
            </a:endParaRPr>
          </a:p>
        </p:txBody>
      </p:sp>
      <p:pic>
        <p:nvPicPr>
          <p:cNvPr id="202" name="Google Shape;202;p10"/>
          <p:cNvPicPr preferRelativeResize="0"/>
          <p:nvPr/>
        </p:nvPicPr>
        <p:blipFill rotWithShape="1">
          <a:blip r:embed="rId3">
            <a:alphaModFix/>
          </a:blip>
          <a:srcRect/>
          <a:stretch/>
        </p:blipFill>
        <p:spPr>
          <a:xfrm>
            <a:off x="11403013" y="0"/>
            <a:ext cx="788987" cy="504000"/>
          </a:xfrm>
          <a:prstGeom prst="rect">
            <a:avLst/>
          </a:prstGeom>
          <a:noFill/>
          <a:ln>
            <a:noFill/>
          </a:ln>
        </p:spPr>
      </p:pic>
      <p:sp>
        <p:nvSpPr>
          <p:cNvPr id="203" name="Google Shape;203;p10"/>
          <p:cNvSpPr/>
          <p:nvPr/>
        </p:nvSpPr>
        <p:spPr>
          <a:xfrm>
            <a:off x="498475" y="1835150"/>
            <a:ext cx="11369675" cy="261606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800"/>
              <a:buFont typeface="Arial"/>
              <a:buChar char="•"/>
            </a:pPr>
            <a:r>
              <a:rPr lang="en-GB" sz="2400" b="0" i="0" u="none" strike="noStrike" cap="none" dirty="0">
                <a:solidFill>
                  <a:srgbClr val="000000"/>
                </a:solidFill>
                <a:latin typeface="Calibri"/>
                <a:ea typeface="Calibri"/>
                <a:cs typeface="Calibri"/>
                <a:sym typeface="Calibri"/>
              </a:rPr>
              <a:t>This monthly bulletin is produced by the Zimbabwe Meteorological Services Department.</a:t>
            </a:r>
            <a:endParaRPr sz="2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0000"/>
              </a:buClr>
              <a:buSzPts val="2800"/>
              <a:buFont typeface="Arial"/>
              <a:buChar char="•"/>
            </a:pPr>
            <a:r>
              <a:rPr lang="en-GB" sz="2400" b="0" i="0" u="none" strike="noStrike" cap="none" dirty="0">
                <a:solidFill>
                  <a:srgbClr val="000000"/>
                </a:solidFill>
                <a:latin typeface="Calibri"/>
                <a:ea typeface="Calibri"/>
                <a:cs typeface="Calibri"/>
                <a:sym typeface="Calibri"/>
              </a:rPr>
              <a:t>Focus of the Bulletin: seasonal monitoring and early warning when necessary, highlighting areas of concern.</a:t>
            </a:r>
            <a:endParaRPr sz="2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0000"/>
              </a:buClr>
              <a:buSzPts val="2800"/>
              <a:buFont typeface="Arial"/>
              <a:buChar char="•"/>
            </a:pPr>
            <a:r>
              <a:rPr lang="en-GB" sz="2400" b="0" i="0" u="none" strike="noStrike" cap="none" dirty="0">
                <a:solidFill>
                  <a:srgbClr val="000000"/>
                </a:solidFill>
                <a:latin typeface="Calibri"/>
                <a:ea typeface="Calibri"/>
                <a:cs typeface="Calibri"/>
                <a:sym typeface="Calibri"/>
              </a:rPr>
              <a:t>World Food Program (WFP) assisting in the incorporation of satellite data to observations to address the concern of coverage of the area of interest.</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p:nvPr/>
        </p:nvSpPr>
        <p:spPr>
          <a:xfrm>
            <a:off x="0" y="-66675"/>
            <a:ext cx="12192000" cy="5400675"/>
          </a:xfrm>
          <a:prstGeom prst="rect">
            <a:avLst/>
          </a:prstGeom>
          <a:solidFill>
            <a:srgbClr val="0071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10" name="Google Shape;210;p11"/>
          <p:cNvPicPr preferRelativeResize="0"/>
          <p:nvPr/>
        </p:nvPicPr>
        <p:blipFill rotWithShape="1">
          <a:blip r:embed="rId3">
            <a:alphaModFix/>
          </a:blip>
          <a:srcRect t="-4488" b="-2"/>
          <a:stretch/>
        </p:blipFill>
        <p:spPr>
          <a:xfrm>
            <a:off x="10704513" y="5445125"/>
            <a:ext cx="1295400" cy="1252538"/>
          </a:xfrm>
          <a:prstGeom prst="rect">
            <a:avLst/>
          </a:prstGeom>
          <a:noFill/>
          <a:ln>
            <a:noFill/>
          </a:ln>
        </p:spPr>
      </p:pic>
      <p:sp>
        <p:nvSpPr>
          <p:cNvPr id="211" name="Google Shape;211;p11"/>
          <p:cNvSpPr txBox="1"/>
          <p:nvPr/>
        </p:nvSpPr>
        <p:spPr>
          <a:xfrm>
            <a:off x="381000" y="3119718"/>
            <a:ext cx="8515574"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rgbClr val="FFFFFF"/>
                </a:solidFill>
                <a:latin typeface="Calibri"/>
                <a:ea typeface="Calibri"/>
                <a:cs typeface="Calibri"/>
                <a:sym typeface="Calibri"/>
              </a:rPr>
              <a:t>For further information, contact: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rgbClr val="FFFFFF"/>
                </a:solidFill>
                <a:latin typeface="Calibri"/>
                <a:ea typeface="Calibri"/>
                <a:cs typeface="Calibri"/>
                <a:sym typeface="Calibri"/>
              </a:rPr>
              <a:t>Phone: 0242 778160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rgbClr val="FFFFFF"/>
                </a:solidFill>
                <a:latin typeface="Calibri"/>
                <a:ea typeface="Calibri"/>
                <a:cs typeface="Calibri"/>
                <a:sym typeface="Calibri"/>
              </a:rPr>
              <a:t>E-mail: thedirectormsd@gmail.com</a:t>
            </a:r>
            <a:endParaRPr sz="2800" b="0" i="0" u="none" strike="noStrike" cap="none" dirty="0">
              <a:solidFill>
                <a:srgbClr val="000000"/>
              </a:solidFill>
              <a:latin typeface="Calibri"/>
              <a:ea typeface="Calibri"/>
              <a:cs typeface="Calibri"/>
              <a:sym typeface="Calibri"/>
            </a:endParaRPr>
          </a:p>
        </p:txBody>
      </p:sp>
      <p:pic>
        <p:nvPicPr>
          <p:cNvPr id="212" name="Google Shape;212;p11"/>
          <p:cNvPicPr preferRelativeResize="0"/>
          <p:nvPr/>
        </p:nvPicPr>
        <p:blipFill rotWithShape="1">
          <a:blip r:embed="rId4">
            <a:alphaModFix/>
          </a:blip>
          <a:srcRect/>
          <a:stretch/>
        </p:blipFill>
        <p:spPr>
          <a:xfrm>
            <a:off x="550863" y="5518150"/>
            <a:ext cx="1700212" cy="10334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7652-4187-4C97-4779-907E4CDFABA1}"/>
            </a:ext>
          </a:extLst>
        </p:cNvPr>
        <p:cNvGrpSpPr/>
        <p:nvPr/>
      </p:nvGrpSpPr>
      <p:grpSpPr>
        <a:xfrm>
          <a:off x="0" y="0"/>
          <a:ext cx="0" cy="0"/>
          <a:chOff x="0" y="0"/>
          <a:chExt cx="0" cy="0"/>
        </a:xfrm>
      </p:grpSpPr>
      <p:sp>
        <p:nvSpPr>
          <p:cNvPr id="19" name="object 13" descr="$PPTXTitle">
            <a:extLst>
              <a:ext uri="{FF2B5EF4-FFF2-40B4-BE49-F238E27FC236}">
                <a16:creationId xmlns:a16="http://schemas.microsoft.com/office/drawing/2014/main" id="{7D89148D-3D35-BA2E-935B-E5CBE10116CE}"/>
              </a:ext>
            </a:extLst>
          </p:cNvPr>
          <p:cNvSpPr txBox="1">
            <a:spLocks/>
          </p:cNvSpPr>
          <p:nvPr/>
        </p:nvSpPr>
        <p:spPr>
          <a:xfrm>
            <a:off x="229688" y="369415"/>
            <a:ext cx="4909240" cy="444352"/>
          </a:xfrm>
          <a:prstGeom prst="rect">
            <a:avLst/>
          </a:prstGeom>
        </p:spPr>
        <p:txBody>
          <a:bodyPr vert="horz" wrap="square" lIns="0" tIns="13335" rIns="0" bIns="0" rtlCol="0">
            <a:spAutoFit/>
          </a:bodyPr>
          <a:lstStyle>
            <a:lvl1pPr>
              <a:defRPr>
                <a:latin typeface="+mj-lt"/>
                <a:ea typeface="+mj-ea"/>
                <a:cs typeface="+mj-cs"/>
              </a:defRPr>
            </a:lvl1pPr>
          </a:lstStyle>
          <a:p>
            <a:pPr marL="101600" marR="0" lvl="0" indent="0" defTabSz="914400" eaLnBrk="1" fontAlgn="auto" latinLnBrk="0" hangingPunct="1">
              <a:lnSpc>
                <a:spcPct val="100000"/>
              </a:lnSpc>
              <a:spcBef>
                <a:spcPts val="105"/>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Key Highlights</a:t>
            </a:r>
          </a:p>
        </p:txBody>
      </p:sp>
      <p:sp>
        <p:nvSpPr>
          <p:cNvPr id="9" name="object 16">
            <a:extLst>
              <a:ext uri="{FF2B5EF4-FFF2-40B4-BE49-F238E27FC236}">
                <a16:creationId xmlns:a16="http://schemas.microsoft.com/office/drawing/2014/main" id="{052F65F7-A693-C97C-727F-E698D18750A7}"/>
              </a:ext>
            </a:extLst>
          </p:cNvPr>
          <p:cNvSpPr/>
          <p:nvPr/>
        </p:nvSpPr>
        <p:spPr>
          <a:xfrm>
            <a:off x="6614630" y="7914009"/>
            <a:ext cx="24765" cy="5080"/>
          </a:xfrm>
          <a:custGeom>
            <a:avLst/>
            <a:gdLst/>
            <a:ahLst/>
            <a:cxnLst/>
            <a:rect l="l" t="t" r="r" b="b"/>
            <a:pathLst>
              <a:path w="24765" h="5079">
                <a:moveTo>
                  <a:pt x="24382" y="0"/>
                </a:moveTo>
                <a:lnTo>
                  <a:pt x="0" y="0"/>
                </a:lnTo>
                <a:lnTo>
                  <a:pt x="0" y="4573"/>
                </a:lnTo>
                <a:lnTo>
                  <a:pt x="24382" y="4573"/>
                </a:lnTo>
                <a:lnTo>
                  <a:pt x="2438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TextBox 29">
            <a:extLst>
              <a:ext uri="{FF2B5EF4-FFF2-40B4-BE49-F238E27FC236}">
                <a16:creationId xmlns:a16="http://schemas.microsoft.com/office/drawing/2014/main" id="{44DEFA34-17A0-FE76-2E77-D36B8F25DB54}"/>
              </a:ext>
            </a:extLst>
          </p:cNvPr>
          <p:cNvSpPr txBox="1"/>
          <p:nvPr/>
        </p:nvSpPr>
        <p:spPr>
          <a:xfrm>
            <a:off x="10717031" y="582"/>
            <a:ext cx="1366507" cy="184666"/>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9000"/>
                </a:solidFill>
                <a:effectLst/>
                <a:uLnTx/>
                <a:uFillTx/>
                <a:latin typeface="Open Sans"/>
                <a:ea typeface="Open Sans"/>
                <a:cs typeface="Open Sans"/>
              </a:rPr>
              <a:t>Crop area&amp;  production</a:t>
            </a:r>
          </a:p>
        </p:txBody>
      </p:sp>
      <p:sp>
        <p:nvSpPr>
          <p:cNvPr id="52" name="TextBox 51">
            <a:extLst>
              <a:ext uri="{FF2B5EF4-FFF2-40B4-BE49-F238E27FC236}">
                <a16:creationId xmlns:a16="http://schemas.microsoft.com/office/drawing/2014/main" id="{FC0735FA-ADC6-71C9-E2B4-150DDFEAAB04}"/>
              </a:ext>
            </a:extLst>
          </p:cNvPr>
          <p:cNvSpPr txBox="1"/>
          <p:nvPr/>
        </p:nvSpPr>
        <p:spPr>
          <a:xfrm>
            <a:off x="229688" y="591591"/>
            <a:ext cx="12000414" cy="6001643"/>
          </a:xfrm>
          <a:prstGeom prst="rect">
            <a:avLst/>
          </a:prstGeom>
          <a:noFill/>
        </p:spPr>
        <p:txBody>
          <a:bodyPr wrap="square">
            <a:spAutoFit/>
          </a:bodyPr>
          <a:lstStyle/>
          <a:p>
            <a:pPr marL="342900" indent="-342900">
              <a:buFont typeface="Arial" panose="020B0604020202020204" pitchFamily="34" charset="0"/>
              <a:buChar char="•"/>
            </a:pPr>
            <a:r>
              <a:rPr lang="en-US" sz="2400" dirty="0">
                <a:ea typeface="Calibri"/>
                <a:cs typeface="Calibri"/>
              </a:rPr>
              <a:t>  The 2025/2026 season has been characterized by strong intra-seasonal variability, with a shift from above-normal rainfall in January to a prolonged dry spell from late January through February, followed by a partial and uneven recovery in March.</a:t>
            </a:r>
          </a:p>
          <a:p>
            <a:pPr marL="342900" indent="-342900">
              <a:buFont typeface="Arial" panose="020B0604020202020204" pitchFamily="34" charset="0"/>
              <a:buChar char="•"/>
            </a:pPr>
            <a:r>
              <a:rPr lang="en-US" sz="2400" dirty="0">
                <a:ea typeface="Calibri"/>
                <a:cs typeface="Calibri"/>
              </a:rPr>
              <a:t> January rainfall was widespread and above average, supporting early crop development and leading to significant water resource recharge, with major dams reaching near or full capacity. However, localized flooding and waterlogging affected some areas.</a:t>
            </a:r>
          </a:p>
          <a:p>
            <a:pPr marL="342900" indent="-342900">
              <a:buFont typeface="Arial" panose="020B0604020202020204" pitchFamily="34" charset="0"/>
              <a:buChar char="•"/>
            </a:pPr>
            <a:r>
              <a:rPr lang="en-US" sz="2400" dirty="0">
                <a:ea typeface="Calibri"/>
                <a:cs typeface="Calibri"/>
              </a:rPr>
              <a:t> The February dry spell, combined with high temperatures, resulted in rapid soil moisture depletion and widespread crop stress, particularly in rainfed systems.</a:t>
            </a:r>
          </a:p>
          <a:p>
            <a:pPr marL="342900" indent="-342900">
              <a:buFont typeface="Arial" panose="020B0604020202020204" pitchFamily="34" charset="0"/>
              <a:buChar char="•"/>
            </a:pPr>
            <a:r>
              <a:rPr lang="en-US" sz="2400" dirty="0">
                <a:ea typeface="Calibri"/>
                <a:cs typeface="Calibri"/>
              </a:rPr>
              <a:t> Rainfall in March resumed but remained spatially inconsistent, with below-average conditions persisting in central, eastern, and northern areas, limiting recovery from February moisture deficits.</a:t>
            </a:r>
          </a:p>
          <a:p>
            <a:pPr marL="342900" indent="-342900">
              <a:buFont typeface="Arial" panose="020B0604020202020204" pitchFamily="34" charset="0"/>
              <a:buChar char="•"/>
            </a:pPr>
            <a:r>
              <a:rPr lang="en-US" sz="2400" dirty="0">
                <a:ea typeface="Calibri"/>
                <a:cs typeface="Calibri"/>
              </a:rPr>
              <a:t> The uneven temporal distribution of rainfall, rather than total seasonal accumulation, is the main driver of risk this season, as critical crop growth stages coincided with moisture stress.</a:t>
            </a:r>
          </a:p>
          <a:p>
            <a:pPr marL="342900" indent="-342900">
              <a:buFont typeface="Arial" panose="020B0604020202020204" pitchFamily="34" charset="0"/>
              <a:buChar char="•"/>
            </a:pPr>
            <a:r>
              <a:rPr lang="en-US" sz="2400" dirty="0">
                <a:ea typeface="Calibri"/>
                <a:cs typeface="Calibri"/>
              </a:rPr>
              <a:t> While water availability for irrigation remains favourable, the agricultural outlook is mixed, with potential yield reductions in areas most affected by the February dry spell and poor March rainfall performance.</a:t>
            </a:r>
          </a:p>
        </p:txBody>
      </p:sp>
      <p:sp>
        <p:nvSpPr>
          <p:cNvPr id="2" name="Google Shape;46;g2b96a3c30aa_0_16">
            <a:extLst>
              <a:ext uri="{FF2B5EF4-FFF2-40B4-BE49-F238E27FC236}">
                <a16:creationId xmlns:a16="http://schemas.microsoft.com/office/drawing/2014/main" id="{F21EA66B-B409-3536-A2AA-98EF8195CC17}"/>
              </a:ext>
            </a:extLst>
          </p:cNvPr>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lvl="0">
              <a:buClr>
                <a:srgbClr val="000000"/>
              </a:buClr>
              <a:buSzPts val="2800"/>
            </a:pPr>
            <a:r>
              <a:rPr lang="en-GB" sz="2800" b="1" dirty="0">
                <a:solidFill>
                  <a:srgbClr val="FFFFFF"/>
                </a:solidFill>
                <a:ea typeface="Calibri"/>
                <a:cs typeface="Calibri"/>
                <a:sym typeface="Calibri"/>
              </a:rPr>
              <a:t>1. Highlights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0190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EAA32BAB-24BE-6BE7-8866-EE2BF448BA97}"/>
            </a:ext>
          </a:extLst>
        </p:cNvPr>
        <p:cNvGrpSpPr/>
        <p:nvPr/>
      </p:nvGrpSpPr>
      <p:grpSpPr>
        <a:xfrm>
          <a:off x="0" y="0"/>
          <a:ext cx="0" cy="0"/>
          <a:chOff x="0" y="0"/>
          <a:chExt cx="0" cy="0"/>
        </a:xfrm>
      </p:grpSpPr>
      <p:sp>
        <p:nvSpPr>
          <p:cNvPr id="46" name="Google Shape;46;g2b96a3c30aa_0_16">
            <a:extLst>
              <a:ext uri="{FF2B5EF4-FFF2-40B4-BE49-F238E27FC236}">
                <a16:creationId xmlns:a16="http://schemas.microsoft.com/office/drawing/2014/main" id="{3836AF59-2D9C-2D19-CA68-762CEA146764}"/>
              </a:ext>
            </a:extLst>
          </p:cNvPr>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lvl="0">
              <a:buClr>
                <a:srgbClr val="000000"/>
              </a:buClr>
              <a:buSzPts val="2800"/>
            </a:pPr>
            <a:r>
              <a:rPr lang="en-GB" sz="2800" b="1" dirty="0">
                <a:solidFill>
                  <a:srgbClr val="FFFFFF"/>
                </a:solidFill>
                <a:ea typeface="Calibri"/>
                <a:cs typeface="Calibri"/>
                <a:sym typeface="Calibri"/>
              </a:rPr>
              <a:t> 2. Rainfall: </a:t>
            </a:r>
            <a:r>
              <a:rPr lang="en-GB" sz="2800" b="1" dirty="0">
                <a:solidFill>
                  <a:schemeClr val="lt1"/>
                </a:solidFill>
                <a:ea typeface="Calibri"/>
                <a:cs typeface="Calibri"/>
                <a:sym typeface="Calibri"/>
              </a:rPr>
              <a:t>Early March</a:t>
            </a:r>
            <a:endParaRPr sz="1400" b="0" i="0" u="none" strike="noStrike" cap="none" dirty="0">
              <a:solidFill>
                <a:srgbClr val="000000"/>
              </a:solidFill>
              <a:latin typeface="Arial"/>
              <a:ea typeface="Arial"/>
              <a:cs typeface="Arial"/>
              <a:sym typeface="Arial"/>
            </a:endParaRPr>
          </a:p>
        </p:txBody>
      </p:sp>
      <p:pic>
        <p:nvPicPr>
          <p:cNvPr id="47" name="Google Shape;47;g2b96a3c30aa_0_16">
            <a:extLst>
              <a:ext uri="{FF2B5EF4-FFF2-40B4-BE49-F238E27FC236}">
                <a16:creationId xmlns:a16="http://schemas.microsoft.com/office/drawing/2014/main" id="{C62B91C9-B914-ADF4-82B3-DE19540A6774}"/>
              </a:ext>
            </a:extLst>
          </p:cNvPr>
          <p:cNvPicPr preferRelativeResize="0"/>
          <p:nvPr/>
        </p:nvPicPr>
        <p:blipFill rotWithShape="1">
          <a:blip r:embed="rId3">
            <a:alphaModFix/>
          </a:blip>
          <a:srcRect/>
          <a:stretch/>
        </p:blipFill>
        <p:spPr>
          <a:xfrm>
            <a:off x="11403013" y="0"/>
            <a:ext cx="788987" cy="504000"/>
          </a:xfrm>
          <a:prstGeom prst="rect">
            <a:avLst/>
          </a:prstGeom>
          <a:noFill/>
          <a:ln>
            <a:noFill/>
          </a:ln>
        </p:spPr>
      </p:pic>
      <p:sp>
        <p:nvSpPr>
          <p:cNvPr id="50" name="Google Shape;50;g2b96a3c30aa_0_16">
            <a:extLst>
              <a:ext uri="{FF2B5EF4-FFF2-40B4-BE49-F238E27FC236}">
                <a16:creationId xmlns:a16="http://schemas.microsoft.com/office/drawing/2014/main" id="{C1F9C56C-D53B-8C4F-D732-07366035308E}"/>
              </a:ext>
            </a:extLst>
          </p:cNvPr>
          <p:cNvSpPr/>
          <p:nvPr/>
        </p:nvSpPr>
        <p:spPr>
          <a:xfrm>
            <a:off x="238760" y="3400142"/>
            <a:ext cx="5857240" cy="180757"/>
          </a:xfrm>
          <a:prstGeom prst="rect">
            <a:avLst/>
          </a:prstGeom>
          <a:noFill/>
          <a:ln>
            <a:noFill/>
          </a:ln>
        </p:spPr>
        <p:txBody>
          <a:bodyPr spcFirstLastPara="1" wrap="square" lIns="91425" tIns="45700" rIns="91425" bIns="45700" anchor="t" anchorCtr="0">
            <a:noAutofit/>
          </a:bodyPr>
          <a:lstStyle/>
          <a:p>
            <a:pPr>
              <a:buClr>
                <a:srgbClr val="000000"/>
              </a:buClr>
              <a:buSzPts val="1000"/>
            </a:pPr>
            <a:r>
              <a:rPr lang="en-GB" sz="900" b="1" i="1" u="none" strike="noStrike" cap="none" dirty="0">
                <a:latin typeface="Calibri"/>
                <a:ea typeface="Calibri"/>
                <a:cs typeface="Calibri"/>
                <a:sym typeface="Calibri"/>
              </a:rPr>
              <a:t>Fig </a:t>
            </a:r>
            <a:r>
              <a:rPr lang="en-GB" sz="900" b="1" i="1" dirty="0">
                <a:latin typeface="Calibri"/>
                <a:ea typeface="Calibri"/>
                <a:cs typeface="Calibri"/>
                <a:sym typeface="Calibri"/>
              </a:rPr>
              <a:t>1</a:t>
            </a:r>
            <a:r>
              <a:rPr lang="aa-ET" sz="900" b="1" i="1" u="none" strike="noStrike" cap="none" dirty="0">
                <a:latin typeface="Calibri"/>
                <a:ea typeface="Calibri"/>
                <a:cs typeface="Calibri"/>
                <a:sym typeface="Calibri"/>
              </a:rPr>
              <a:t>(</a:t>
            </a:r>
            <a:r>
              <a:rPr lang="en-GB" sz="900" b="1" i="1" dirty="0">
                <a:latin typeface="Calibri"/>
                <a:ea typeface="Calibri"/>
                <a:cs typeface="Calibri"/>
                <a:sym typeface="Calibri"/>
              </a:rPr>
              <a:t>a</a:t>
            </a:r>
            <a:r>
              <a:rPr lang="aa-ET" sz="900" b="1" i="1" u="none" strike="noStrike" cap="none" dirty="0">
                <a:latin typeface="Calibri"/>
                <a:ea typeface="Calibri"/>
                <a:cs typeface="Calibri"/>
                <a:sym typeface="Calibri"/>
              </a:rPr>
              <a:t>)</a:t>
            </a:r>
            <a:r>
              <a:rPr lang="en-GB" sz="900" b="1" i="1" u="none" strike="noStrike" cap="none" dirty="0">
                <a:latin typeface="Calibri"/>
                <a:ea typeface="Calibri"/>
                <a:cs typeface="Calibri"/>
                <a:sym typeface="Calibri"/>
              </a:rPr>
              <a:t> </a:t>
            </a:r>
            <a:r>
              <a:rPr lang="en-GB" sz="900" b="0" i="1" u="none" strike="noStrike" cap="none" dirty="0">
                <a:latin typeface="Calibri"/>
                <a:ea typeface="Calibri"/>
                <a:cs typeface="Calibri"/>
                <a:sym typeface="Calibri"/>
              </a:rPr>
              <a:t>Rainfall amounts in mm,</a:t>
            </a:r>
            <a:r>
              <a:rPr lang="aa-ET" sz="900" i="1" dirty="0">
                <a:latin typeface="Calibri"/>
                <a:ea typeface="Calibri"/>
                <a:cs typeface="Calibri"/>
                <a:sym typeface="Calibri"/>
              </a:rPr>
              <a:t> </a:t>
            </a:r>
            <a:r>
              <a:rPr lang="en-US" sz="900" i="1" dirty="0">
                <a:latin typeface="Calibri"/>
                <a:ea typeface="Calibri"/>
                <a:cs typeface="Calibri"/>
                <a:sym typeface="Calibri"/>
              </a:rPr>
              <a:t>in the </a:t>
            </a:r>
            <a:r>
              <a:rPr lang="en-US" sz="900" i="1" dirty="0">
                <a:ea typeface="Calibri"/>
                <a:cs typeface="Calibri"/>
                <a:sym typeface="Calibri"/>
              </a:rPr>
              <a:t>10 days</a:t>
            </a:r>
            <a:r>
              <a:rPr lang="en-GB" sz="900" i="1" dirty="0">
                <a:ea typeface="Calibri"/>
                <a:cs typeface="Calibri"/>
                <a:sym typeface="Calibri"/>
              </a:rPr>
              <a:t> </a:t>
            </a:r>
            <a:r>
              <a:rPr lang="en-US" sz="900" i="1" dirty="0">
                <a:latin typeface="Calibri"/>
                <a:ea typeface="Calibri"/>
                <a:cs typeface="Calibri"/>
                <a:sym typeface="Calibri"/>
              </a:rPr>
              <a:t>ending 10 March 2026 (left) and 20 March 2026 (right)</a:t>
            </a:r>
            <a:endParaRPr sz="900" b="0" i="0" u="none" strike="noStrike" cap="none" dirty="0">
              <a:solidFill>
                <a:srgbClr val="E97132"/>
              </a:solidFill>
              <a:latin typeface="Arial"/>
              <a:ea typeface="Arial"/>
              <a:cs typeface="Arial"/>
              <a:sym typeface="Arial"/>
            </a:endParaRPr>
          </a:p>
        </p:txBody>
      </p:sp>
      <p:sp>
        <p:nvSpPr>
          <p:cNvPr id="4" name="Google Shape;50;g2b96a3c30aa_0_16">
            <a:extLst>
              <a:ext uri="{FF2B5EF4-FFF2-40B4-BE49-F238E27FC236}">
                <a16:creationId xmlns:a16="http://schemas.microsoft.com/office/drawing/2014/main" id="{5B9248CE-8CA6-4475-8889-52111493EA2F}"/>
              </a:ext>
            </a:extLst>
          </p:cNvPr>
          <p:cNvSpPr/>
          <p:nvPr/>
        </p:nvSpPr>
        <p:spPr>
          <a:xfrm>
            <a:off x="438219" y="6494434"/>
            <a:ext cx="5984930" cy="267285"/>
          </a:xfrm>
          <a:prstGeom prst="rect">
            <a:avLst/>
          </a:prstGeom>
          <a:noFill/>
          <a:ln>
            <a:noFill/>
          </a:ln>
        </p:spPr>
        <p:txBody>
          <a:bodyPr spcFirstLastPara="1" wrap="square" lIns="91425" tIns="45700" rIns="91425" bIns="45700" anchor="t" anchorCtr="0">
            <a:noAutofit/>
          </a:bodyPr>
          <a:lstStyle/>
          <a:p>
            <a:pPr lvl="0">
              <a:buClr>
                <a:srgbClr val="000000"/>
              </a:buClr>
              <a:buSzPts val="1000"/>
            </a:pPr>
            <a:r>
              <a:rPr lang="en-GB" sz="900" b="1" i="1" u="none" strike="noStrike" cap="none" dirty="0">
                <a:solidFill>
                  <a:srgbClr val="000000"/>
                </a:solidFill>
                <a:latin typeface="Calibri"/>
                <a:ea typeface="Calibri"/>
                <a:cs typeface="Calibri"/>
                <a:sym typeface="Calibri"/>
              </a:rPr>
              <a:t>Fig </a:t>
            </a:r>
            <a:r>
              <a:rPr lang="en-GB" sz="900" b="1" i="1" dirty="0">
                <a:solidFill>
                  <a:srgbClr val="000000"/>
                </a:solidFill>
                <a:latin typeface="Calibri"/>
                <a:ea typeface="Calibri"/>
                <a:cs typeface="Calibri"/>
                <a:sym typeface="Calibri"/>
              </a:rPr>
              <a:t>1</a:t>
            </a:r>
            <a:r>
              <a:rPr lang="aa-ET" sz="900" b="1" i="1" u="none" strike="noStrike" cap="none" dirty="0">
                <a:solidFill>
                  <a:srgbClr val="000000"/>
                </a:solidFill>
                <a:latin typeface="Calibri"/>
                <a:ea typeface="Calibri"/>
                <a:cs typeface="Calibri"/>
                <a:sym typeface="Calibri"/>
              </a:rPr>
              <a:t>(</a:t>
            </a:r>
            <a:r>
              <a:rPr lang="en-GB" sz="900" b="1" i="1" dirty="0">
                <a:solidFill>
                  <a:srgbClr val="000000"/>
                </a:solidFill>
                <a:latin typeface="Calibri"/>
                <a:ea typeface="Calibri"/>
                <a:cs typeface="Calibri"/>
                <a:sym typeface="Calibri"/>
              </a:rPr>
              <a:t>b</a:t>
            </a:r>
            <a:r>
              <a:rPr lang="aa-ET" sz="900" b="1" i="1" u="none" strike="noStrike" cap="none" dirty="0">
                <a:solidFill>
                  <a:srgbClr val="000000"/>
                </a:solidFill>
                <a:latin typeface="Calibri"/>
                <a:ea typeface="Calibri"/>
                <a:cs typeface="Calibri"/>
                <a:sym typeface="Calibri"/>
              </a:rPr>
              <a:t>)</a:t>
            </a:r>
            <a:r>
              <a:rPr lang="en-GB" sz="900" i="1" dirty="0">
                <a:latin typeface="Calibri"/>
                <a:ea typeface="Calibri"/>
                <a:cs typeface="Calibri"/>
                <a:sym typeface="Calibri"/>
              </a:rPr>
              <a:t>.</a:t>
            </a:r>
            <a:r>
              <a:rPr lang="en-GB" sz="900" b="0" i="1" u="none" strike="noStrike" cap="none" dirty="0">
                <a:latin typeface="Calibri"/>
                <a:ea typeface="Calibri"/>
                <a:cs typeface="Calibri"/>
                <a:sym typeface="Calibri"/>
              </a:rPr>
              <a:t>Rainfall </a:t>
            </a:r>
            <a:r>
              <a:rPr lang="en-US" sz="900" i="1" dirty="0">
                <a:latin typeface="Calibri"/>
                <a:ea typeface="Calibri"/>
                <a:cs typeface="Calibri"/>
                <a:sym typeface="Calibri"/>
              </a:rPr>
              <a:t>in the 10 days</a:t>
            </a:r>
            <a:r>
              <a:rPr lang="en-GB" sz="900" i="1" dirty="0">
                <a:latin typeface="Calibri"/>
                <a:ea typeface="Calibri"/>
                <a:cs typeface="Calibri"/>
                <a:sym typeface="Calibri"/>
              </a:rPr>
              <a:t> ending 10 March 2026(</a:t>
            </a:r>
            <a:r>
              <a:rPr lang="en-GB" sz="900" i="1" dirty="0">
                <a:ea typeface="Calibri"/>
                <a:cs typeface="Calibri"/>
                <a:sym typeface="Calibri"/>
              </a:rPr>
              <a:t>left) 20 March 2026(right), </a:t>
            </a:r>
            <a:r>
              <a:rPr lang="en-GB" sz="900" i="1" dirty="0">
                <a:latin typeface="Calibri"/>
                <a:ea typeface="Calibri"/>
                <a:cs typeface="Calibri"/>
                <a:sym typeface="Calibri"/>
              </a:rPr>
              <a:t> </a:t>
            </a:r>
            <a:r>
              <a:rPr lang="en-GB" sz="900" i="1" dirty="0">
                <a:ea typeface="Calibri"/>
                <a:cs typeface="Calibri"/>
                <a:sym typeface="Calibri"/>
              </a:rPr>
              <a:t>as percent of average</a:t>
            </a:r>
            <a:r>
              <a:rPr lang="en-GB" sz="900" i="1" dirty="0">
                <a:solidFill>
                  <a:srgbClr val="E97132"/>
                </a:solidFill>
                <a:latin typeface="Calibri"/>
                <a:ea typeface="Calibri"/>
                <a:cs typeface="Calibri"/>
                <a:sym typeface="Calibri"/>
              </a:rPr>
              <a:t>. </a:t>
            </a:r>
            <a:r>
              <a:rPr lang="en-GB" sz="900" i="1" dirty="0">
                <a:ea typeface="Calibri"/>
                <a:cs typeface="Calibri"/>
                <a:sym typeface="Calibri"/>
              </a:rPr>
              <a:t>Browns = drier than average, blues = wetter than average</a:t>
            </a:r>
            <a:endParaRPr sz="900" b="0" i="0" u="none" strike="noStrike" cap="none" dirty="0">
              <a:latin typeface="Arial"/>
              <a:ea typeface="Arial"/>
              <a:cs typeface="Arial"/>
              <a:sym typeface="Arial"/>
            </a:endParaRPr>
          </a:p>
        </p:txBody>
      </p:sp>
      <p:sp>
        <p:nvSpPr>
          <p:cNvPr id="8" name="TextBox 7">
            <a:extLst>
              <a:ext uri="{FF2B5EF4-FFF2-40B4-BE49-F238E27FC236}">
                <a16:creationId xmlns:a16="http://schemas.microsoft.com/office/drawing/2014/main" id="{365E50B3-E2B0-8BF0-0720-4D376ECED0B0}"/>
              </a:ext>
            </a:extLst>
          </p:cNvPr>
          <p:cNvSpPr txBox="1"/>
          <p:nvPr/>
        </p:nvSpPr>
        <p:spPr>
          <a:xfrm>
            <a:off x="6601457" y="1085850"/>
            <a:ext cx="4503548" cy="3928832"/>
          </a:xfrm>
          <a:prstGeom prst="rect">
            <a:avLst/>
          </a:prstGeom>
          <a:noFill/>
        </p:spPr>
        <p:txBody>
          <a:bodyPr wrap="square">
            <a:spAutoFit/>
          </a:bodyPr>
          <a:lstStyle/>
          <a:p>
            <a:pPr algn="just">
              <a:lnSpc>
                <a:spcPct val="105000"/>
              </a:lnSpc>
            </a:pPr>
            <a:endParaRPr lang="en-US" sz="1400" dirty="0">
              <a:ea typeface="Calibri"/>
              <a:cs typeface="Calibri"/>
            </a:endParaRPr>
          </a:p>
          <a:p>
            <a:pPr algn="just">
              <a:lnSpc>
                <a:spcPct val="105000"/>
              </a:lnSpc>
            </a:pPr>
            <a:r>
              <a:rPr lang="en-US" sz="1400" dirty="0">
                <a:ea typeface="Calibri"/>
                <a:cs typeface="Calibri"/>
              </a:rPr>
              <a:t>January brought widespread above-normal rainfall, resulting in strong water availability but also localized flooding. This was followed by a prolonged dry spell from late January through February, which led to significant moisture stress and might have affected crop development across much of the country.</a:t>
            </a:r>
          </a:p>
          <a:p>
            <a:pPr algn="just">
              <a:lnSpc>
                <a:spcPct val="105000"/>
              </a:lnSpc>
            </a:pPr>
            <a:endParaRPr lang="en-US" sz="1400" dirty="0">
              <a:ea typeface="Calibri"/>
              <a:cs typeface="Calibri"/>
            </a:endParaRPr>
          </a:p>
          <a:p>
            <a:pPr algn="just">
              <a:lnSpc>
                <a:spcPct val="105000"/>
              </a:lnSpc>
            </a:pPr>
            <a:endParaRPr lang="en-US" sz="1400" dirty="0">
              <a:ea typeface="Calibri"/>
              <a:cs typeface="Calibri"/>
            </a:endParaRPr>
          </a:p>
          <a:p>
            <a:pPr algn="just">
              <a:lnSpc>
                <a:spcPct val="105000"/>
              </a:lnSpc>
            </a:pPr>
            <a:r>
              <a:rPr lang="en-US" sz="1400" dirty="0">
                <a:ea typeface="Calibri"/>
                <a:cs typeface="Calibri"/>
              </a:rPr>
              <a:t>In early March, rainfall remained below average in northern areas, prolonging moisture deficits following the February dry spell. Conditions improved in parts of the western and southern regions by mid-March; however, dry pockets persisted across central and eastern areas. Overall, March rainfall has resulted in partial and uneven recovery, with several areas failing to fully recover from earlier moisture deficits.</a:t>
            </a:r>
          </a:p>
        </p:txBody>
      </p:sp>
      <p:pic>
        <p:nvPicPr>
          <p:cNvPr id="16" name="Picture 15">
            <a:extLst>
              <a:ext uri="{FF2B5EF4-FFF2-40B4-BE49-F238E27FC236}">
                <a16:creationId xmlns:a16="http://schemas.microsoft.com/office/drawing/2014/main" id="{D22FAFA5-8FEF-64F0-AEB6-7BAB12A3B91F}"/>
              </a:ext>
            </a:extLst>
          </p:cNvPr>
          <p:cNvPicPr>
            <a:picLocks noChangeAspect="1"/>
          </p:cNvPicPr>
          <p:nvPr/>
        </p:nvPicPr>
        <p:blipFill>
          <a:blip r:embed="rId4"/>
          <a:stretch>
            <a:fillRect/>
          </a:stretch>
        </p:blipFill>
        <p:spPr>
          <a:xfrm>
            <a:off x="3526918" y="3684820"/>
            <a:ext cx="2830563" cy="2743200"/>
          </a:xfrm>
          <a:prstGeom prst="rect">
            <a:avLst/>
          </a:prstGeom>
        </p:spPr>
      </p:pic>
      <p:pic>
        <p:nvPicPr>
          <p:cNvPr id="17" name="Picture 16">
            <a:extLst>
              <a:ext uri="{FF2B5EF4-FFF2-40B4-BE49-F238E27FC236}">
                <a16:creationId xmlns:a16="http://schemas.microsoft.com/office/drawing/2014/main" id="{1D71A011-17C5-CE4A-518E-46C245FB4EE5}"/>
              </a:ext>
            </a:extLst>
          </p:cNvPr>
          <p:cNvPicPr>
            <a:picLocks noChangeAspect="1"/>
          </p:cNvPicPr>
          <p:nvPr/>
        </p:nvPicPr>
        <p:blipFill>
          <a:blip r:embed="rId5"/>
          <a:stretch>
            <a:fillRect/>
          </a:stretch>
        </p:blipFill>
        <p:spPr>
          <a:xfrm>
            <a:off x="452379" y="3684820"/>
            <a:ext cx="2830563" cy="2743200"/>
          </a:xfrm>
          <a:prstGeom prst="rect">
            <a:avLst/>
          </a:prstGeom>
        </p:spPr>
      </p:pic>
      <p:pic>
        <p:nvPicPr>
          <p:cNvPr id="18" name="Picture 17">
            <a:extLst>
              <a:ext uri="{FF2B5EF4-FFF2-40B4-BE49-F238E27FC236}">
                <a16:creationId xmlns:a16="http://schemas.microsoft.com/office/drawing/2014/main" id="{CD2AA023-9B11-399F-BDFD-E6EC079F829A}"/>
              </a:ext>
            </a:extLst>
          </p:cNvPr>
          <p:cNvPicPr>
            <a:picLocks noChangeAspect="1"/>
          </p:cNvPicPr>
          <p:nvPr/>
        </p:nvPicPr>
        <p:blipFill>
          <a:blip r:embed="rId6"/>
          <a:stretch>
            <a:fillRect/>
          </a:stretch>
        </p:blipFill>
        <p:spPr>
          <a:xfrm>
            <a:off x="3430684" y="591121"/>
            <a:ext cx="2830564" cy="2743200"/>
          </a:xfrm>
          <a:prstGeom prst="rect">
            <a:avLst/>
          </a:prstGeom>
        </p:spPr>
      </p:pic>
      <p:pic>
        <p:nvPicPr>
          <p:cNvPr id="19" name="Picture 18">
            <a:extLst>
              <a:ext uri="{FF2B5EF4-FFF2-40B4-BE49-F238E27FC236}">
                <a16:creationId xmlns:a16="http://schemas.microsoft.com/office/drawing/2014/main" id="{FB4658D1-FCCB-036F-E289-09A2D7A49D2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8219" y="591121"/>
            <a:ext cx="2830565" cy="2743200"/>
          </a:xfrm>
          <a:prstGeom prst="rect">
            <a:avLst/>
          </a:prstGeom>
        </p:spPr>
      </p:pic>
    </p:spTree>
    <p:extLst>
      <p:ext uri="{BB962C8B-B14F-4D97-AF65-F5344CB8AC3E}">
        <p14:creationId xmlns:p14="http://schemas.microsoft.com/office/powerpoint/2010/main" val="1373733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897D5F10-BC79-9A58-362E-633E1BD2F140}"/>
            </a:ext>
          </a:extLst>
        </p:cNvPr>
        <p:cNvGrpSpPr/>
        <p:nvPr/>
      </p:nvGrpSpPr>
      <p:grpSpPr>
        <a:xfrm>
          <a:off x="0" y="0"/>
          <a:ext cx="0" cy="0"/>
          <a:chOff x="0" y="0"/>
          <a:chExt cx="0" cy="0"/>
        </a:xfrm>
      </p:grpSpPr>
      <p:pic>
        <p:nvPicPr>
          <p:cNvPr id="12" name="Picture 11" descr="A map of zimbabwe with different colored areas&#10;&#10;AI-generated content may be incorrect.">
            <a:extLst>
              <a:ext uri="{FF2B5EF4-FFF2-40B4-BE49-F238E27FC236}">
                <a16:creationId xmlns:a16="http://schemas.microsoft.com/office/drawing/2014/main" id="{955D61F0-928E-5836-3386-D8183B682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02" y="659834"/>
            <a:ext cx="3806147" cy="3657600"/>
          </a:xfrm>
          <a:prstGeom prst="rect">
            <a:avLst/>
          </a:prstGeom>
        </p:spPr>
      </p:pic>
      <p:pic>
        <p:nvPicPr>
          <p:cNvPr id="13" name="Picture 12">
            <a:extLst>
              <a:ext uri="{FF2B5EF4-FFF2-40B4-BE49-F238E27FC236}">
                <a16:creationId xmlns:a16="http://schemas.microsoft.com/office/drawing/2014/main" id="{87EE95A0-2C6C-7D86-14FA-89D9722E9213}"/>
              </a:ext>
            </a:extLst>
          </p:cNvPr>
          <p:cNvPicPr>
            <a:picLocks noChangeAspect="1"/>
          </p:cNvPicPr>
          <p:nvPr/>
        </p:nvPicPr>
        <p:blipFill>
          <a:blip r:embed="rId4"/>
          <a:stretch>
            <a:fillRect/>
          </a:stretch>
        </p:blipFill>
        <p:spPr>
          <a:xfrm>
            <a:off x="4192927" y="658103"/>
            <a:ext cx="3806146" cy="3657600"/>
          </a:xfrm>
          <a:prstGeom prst="rect">
            <a:avLst/>
          </a:prstGeom>
        </p:spPr>
      </p:pic>
      <p:pic>
        <p:nvPicPr>
          <p:cNvPr id="14" name="Picture 13">
            <a:extLst>
              <a:ext uri="{FF2B5EF4-FFF2-40B4-BE49-F238E27FC236}">
                <a16:creationId xmlns:a16="http://schemas.microsoft.com/office/drawing/2014/main" id="{734989ED-F3AC-2BAC-DAF5-EA508B0A02EF}"/>
              </a:ext>
            </a:extLst>
          </p:cNvPr>
          <p:cNvPicPr>
            <a:picLocks noChangeAspect="1"/>
          </p:cNvPicPr>
          <p:nvPr/>
        </p:nvPicPr>
        <p:blipFill>
          <a:blip r:embed="rId5"/>
          <a:stretch>
            <a:fillRect/>
          </a:stretch>
        </p:blipFill>
        <p:spPr>
          <a:xfrm>
            <a:off x="8177059" y="658103"/>
            <a:ext cx="3806146" cy="3657600"/>
          </a:xfrm>
          <a:prstGeom prst="rect">
            <a:avLst/>
          </a:prstGeom>
        </p:spPr>
      </p:pic>
      <p:sp>
        <p:nvSpPr>
          <p:cNvPr id="46" name="Google Shape;46;g2b96a3c30aa_0_16">
            <a:extLst>
              <a:ext uri="{FF2B5EF4-FFF2-40B4-BE49-F238E27FC236}">
                <a16:creationId xmlns:a16="http://schemas.microsoft.com/office/drawing/2014/main" id="{0855E170-D4E2-4DE9-3873-5040B548F4E8}"/>
              </a:ext>
            </a:extLst>
          </p:cNvPr>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lvl="0">
              <a:buClr>
                <a:srgbClr val="000000"/>
              </a:buClr>
              <a:buSzPts val="2800"/>
            </a:pPr>
            <a:r>
              <a:rPr lang="en-GB" sz="2800" b="1" dirty="0">
                <a:solidFill>
                  <a:srgbClr val="FFFFFF"/>
                </a:solidFill>
                <a:ea typeface="Calibri"/>
                <a:cs typeface="Calibri"/>
                <a:sym typeface="Calibri"/>
              </a:rPr>
              <a:t> 3. Rainfall: </a:t>
            </a:r>
            <a:r>
              <a:rPr lang="en-GB" sz="2800" b="1" dirty="0">
                <a:solidFill>
                  <a:schemeClr val="lt1"/>
                </a:solidFill>
                <a:ea typeface="Calibri"/>
                <a:cs typeface="Calibri"/>
                <a:sym typeface="Calibri"/>
              </a:rPr>
              <a:t>February</a:t>
            </a:r>
            <a:endParaRPr sz="1400" b="0" i="0" u="none" strike="noStrike" cap="none" dirty="0">
              <a:solidFill>
                <a:srgbClr val="000000"/>
              </a:solidFill>
              <a:latin typeface="Arial"/>
              <a:ea typeface="Arial"/>
              <a:cs typeface="Arial"/>
              <a:sym typeface="Arial"/>
            </a:endParaRPr>
          </a:p>
        </p:txBody>
      </p:sp>
      <p:pic>
        <p:nvPicPr>
          <p:cNvPr id="47" name="Google Shape;47;g2b96a3c30aa_0_16">
            <a:extLst>
              <a:ext uri="{FF2B5EF4-FFF2-40B4-BE49-F238E27FC236}">
                <a16:creationId xmlns:a16="http://schemas.microsoft.com/office/drawing/2014/main" id="{EE71FECC-680C-759C-F2BB-8ABEEA4B1E67}"/>
              </a:ext>
            </a:extLst>
          </p:cNvPr>
          <p:cNvPicPr preferRelativeResize="0"/>
          <p:nvPr/>
        </p:nvPicPr>
        <p:blipFill rotWithShape="1">
          <a:blip r:embed="rId6">
            <a:alphaModFix/>
          </a:blip>
          <a:srcRect/>
          <a:stretch/>
        </p:blipFill>
        <p:spPr>
          <a:xfrm>
            <a:off x="11403013" y="0"/>
            <a:ext cx="788987" cy="504000"/>
          </a:xfrm>
          <a:prstGeom prst="rect">
            <a:avLst/>
          </a:prstGeom>
          <a:noFill/>
          <a:ln>
            <a:noFill/>
          </a:ln>
        </p:spPr>
      </p:pic>
      <p:sp>
        <p:nvSpPr>
          <p:cNvPr id="50" name="Google Shape;50;g2b96a3c30aa_0_16">
            <a:extLst>
              <a:ext uri="{FF2B5EF4-FFF2-40B4-BE49-F238E27FC236}">
                <a16:creationId xmlns:a16="http://schemas.microsoft.com/office/drawing/2014/main" id="{5429B8B8-C0B3-CCBD-2FBB-CE6D9B00C059}"/>
              </a:ext>
            </a:extLst>
          </p:cNvPr>
          <p:cNvSpPr/>
          <p:nvPr/>
        </p:nvSpPr>
        <p:spPr>
          <a:xfrm>
            <a:off x="145875" y="4478460"/>
            <a:ext cx="11456845" cy="504000"/>
          </a:xfrm>
          <a:prstGeom prst="rect">
            <a:avLst/>
          </a:prstGeom>
          <a:noFill/>
          <a:ln>
            <a:noFill/>
          </a:ln>
        </p:spPr>
        <p:txBody>
          <a:bodyPr spcFirstLastPara="1" wrap="square" lIns="91425" tIns="45700" rIns="91425" bIns="45700" anchor="t" anchorCtr="0">
            <a:noAutofit/>
          </a:bodyPr>
          <a:lstStyle/>
          <a:p>
            <a:pPr>
              <a:buClr>
                <a:srgbClr val="000000"/>
              </a:buClr>
              <a:buSzPts val="1000"/>
            </a:pPr>
            <a:r>
              <a:rPr lang="en-GB" sz="1000" b="1" i="1" u="none" strike="noStrike" cap="none" dirty="0">
                <a:latin typeface="Calibri"/>
                <a:ea typeface="Calibri"/>
                <a:cs typeface="Calibri"/>
                <a:sym typeface="Calibri"/>
              </a:rPr>
              <a:t>Fig 2</a:t>
            </a:r>
            <a:r>
              <a:rPr lang="aa-ET" sz="1000" b="1" i="1" u="none" strike="noStrike" cap="none" dirty="0">
                <a:latin typeface="Calibri"/>
                <a:ea typeface="Calibri"/>
                <a:cs typeface="Calibri"/>
                <a:sym typeface="Calibri"/>
              </a:rPr>
              <a:t>(</a:t>
            </a:r>
            <a:r>
              <a:rPr lang="en-GB" sz="1000" b="1" i="1" dirty="0">
                <a:latin typeface="Calibri"/>
                <a:ea typeface="Calibri"/>
                <a:cs typeface="Calibri"/>
                <a:sym typeface="Calibri"/>
              </a:rPr>
              <a:t>a</a:t>
            </a:r>
            <a:r>
              <a:rPr lang="aa-ET" sz="1000" b="1" i="1" u="none" strike="noStrike" cap="none" dirty="0">
                <a:latin typeface="Calibri"/>
                <a:ea typeface="Calibri"/>
                <a:cs typeface="Calibri"/>
                <a:sym typeface="Calibri"/>
              </a:rPr>
              <a:t>)</a:t>
            </a:r>
            <a:r>
              <a:rPr lang="en-GB" sz="1000" b="1" i="1" u="none" strike="noStrike" cap="none" dirty="0">
                <a:latin typeface="Calibri"/>
                <a:ea typeface="Calibri"/>
                <a:cs typeface="Calibri"/>
                <a:sym typeface="Calibri"/>
              </a:rPr>
              <a:t> </a:t>
            </a:r>
            <a:r>
              <a:rPr lang="en-GB" sz="1000" b="0" i="1" u="none" strike="noStrike" cap="none" dirty="0">
                <a:latin typeface="Calibri"/>
                <a:ea typeface="Calibri"/>
                <a:cs typeface="Calibri"/>
                <a:sym typeface="Calibri"/>
              </a:rPr>
              <a:t>Rainfall </a:t>
            </a:r>
            <a:r>
              <a:rPr lang="en-US" sz="1000" i="1" dirty="0">
                <a:latin typeface="Calibri"/>
                <a:ea typeface="Calibri"/>
                <a:cs typeface="Calibri"/>
                <a:sym typeface="Calibri"/>
              </a:rPr>
              <a:t>in the ending</a:t>
            </a:r>
            <a:r>
              <a:rPr lang="aa-ET" sz="1000" i="1" dirty="0">
                <a:latin typeface="Calibri"/>
                <a:ea typeface="Calibri"/>
                <a:cs typeface="Calibri"/>
                <a:sym typeface="Calibri"/>
              </a:rPr>
              <a:t> </a:t>
            </a:r>
            <a:r>
              <a:rPr lang="en-US" sz="1000" i="1" dirty="0">
                <a:latin typeface="Calibri"/>
                <a:ea typeface="Calibri"/>
                <a:cs typeface="Calibri"/>
                <a:sym typeface="Calibri"/>
              </a:rPr>
              <a:t>10 days</a:t>
            </a:r>
            <a:r>
              <a:rPr lang="en-GB" sz="1000" i="1" dirty="0">
                <a:latin typeface="Calibri"/>
                <a:ea typeface="Calibri"/>
                <a:cs typeface="Calibri"/>
                <a:sym typeface="Calibri"/>
              </a:rPr>
              <a:t> ending 10 February 2026, </a:t>
            </a:r>
            <a:r>
              <a:rPr lang="en-GB" sz="1000" i="1" dirty="0">
                <a:ea typeface="Calibri"/>
                <a:cs typeface="Calibri"/>
                <a:sym typeface="Calibri"/>
              </a:rPr>
              <a:t>Rainfall </a:t>
            </a:r>
            <a:r>
              <a:rPr lang="en-US" sz="1000" i="1" dirty="0">
                <a:ea typeface="Calibri"/>
                <a:cs typeface="Calibri"/>
                <a:sym typeface="Calibri"/>
              </a:rPr>
              <a:t>in the 10 days</a:t>
            </a:r>
            <a:r>
              <a:rPr lang="en-GB" sz="1000" i="1" dirty="0">
                <a:ea typeface="Calibri"/>
                <a:cs typeface="Calibri"/>
                <a:sym typeface="Calibri"/>
              </a:rPr>
              <a:t> ending 20 </a:t>
            </a:r>
            <a:r>
              <a:rPr lang="aa-ET" sz="1000" b="1" i="1" dirty="0">
                <a:solidFill>
                  <a:srgbClr val="000000"/>
                </a:solidFill>
                <a:ea typeface="Calibri"/>
                <a:cs typeface="Calibri"/>
                <a:sym typeface="Calibri"/>
              </a:rPr>
              <a:t>(</a:t>
            </a:r>
            <a:r>
              <a:rPr lang="en-GB" sz="1000" b="1" i="1" dirty="0">
                <a:solidFill>
                  <a:srgbClr val="000000"/>
                </a:solidFill>
                <a:ea typeface="Calibri"/>
                <a:cs typeface="Calibri"/>
                <a:sym typeface="Calibri"/>
              </a:rPr>
              <a:t>b</a:t>
            </a:r>
            <a:r>
              <a:rPr lang="aa-ET" sz="1000" b="1" i="1" dirty="0">
                <a:solidFill>
                  <a:srgbClr val="000000"/>
                </a:solidFill>
                <a:ea typeface="Calibri"/>
                <a:cs typeface="Calibri"/>
                <a:sym typeface="Calibri"/>
              </a:rPr>
              <a:t>)</a:t>
            </a:r>
            <a:r>
              <a:rPr lang="en-GB" sz="1000" i="1" dirty="0">
                <a:ea typeface="Calibri"/>
                <a:cs typeface="Calibri"/>
                <a:sym typeface="Calibri"/>
              </a:rPr>
              <a:t> , Rainfall </a:t>
            </a:r>
            <a:r>
              <a:rPr lang="en-US" sz="1000" i="1" dirty="0">
                <a:ea typeface="Calibri"/>
                <a:cs typeface="Calibri"/>
                <a:sym typeface="Calibri"/>
              </a:rPr>
              <a:t>in the 10 days</a:t>
            </a:r>
            <a:r>
              <a:rPr lang="en-GB" sz="1000" i="1" dirty="0">
                <a:ea typeface="Calibri"/>
                <a:cs typeface="Calibri"/>
                <a:sym typeface="Calibri"/>
              </a:rPr>
              <a:t> ending 28</a:t>
            </a:r>
            <a:r>
              <a:rPr lang="aa-ET" sz="1000" b="1" i="1" dirty="0">
                <a:solidFill>
                  <a:srgbClr val="000000"/>
                </a:solidFill>
                <a:ea typeface="Calibri"/>
                <a:cs typeface="Calibri"/>
                <a:sym typeface="Calibri"/>
              </a:rPr>
              <a:t>(</a:t>
            </a:r>
            <a:r>
              <a:rPr lang="en-GB" sz="1000" b="1" i="1" dirty="0">
                <a:solidFill>
                  <a:srgbClr val="000000"/>
                </a:solidFill>
                <a:ea typeface="Calibri"/>
                <a:cs typeface="Calibri"/>
                <a:sym typeface="Calibri"/>
              </a:rPr>
              <a:t>c</a:t>
            </a:r>
            <a:r>
              <a:rPr lang="aa-ET" sz="1000" b="1" i="1" dirty="0">
                <a:solidFill>
                  <a:srgbClr val="000000"/>
                </a:solidFill>
                <a:ea typeface="Calibri"/>
                <a:cs typeface="Calibri"/>
                <a:sym typeface="Calibri"/>
              </a:rPr>
              <a:t>)</a:t>
            </a:r>
            <a:r>
              <a:rPr lang="en-GB" sz="1000" i="1" dirty="0">
                <a:ea typeface="Calibri"/>
                <a:cs typeface="Calibri"/>
                <a:sym typeface="Calibri"/>
              </a:rPr>
              <a:t> as percent of average</a:t>
            </a:r>
            <a:r>
              <a:rPr lang="en-GB" sz="1000" i="1" dirty="0">
                <a:solidFill>
                  <a:srgbClr val="E97132"/>
                </a:solidFill>
                <a:latin typeface="Calibri"/>
                <a:ea typeface="Calibri"/>
                <a:cs typeface="Calibri"/>
                <a:sym typeface="Calibri"/>
              </a:rPr>
              <a:t>. </a:t>
            </a:r>
            <a:r>
              <a:rPr lang="en-GB" sz="1000" i="1" dirty="0">
                <a:ea typeface="Calibri"/>
                <a:cs typeface="Calibri"/>
                <a:sym typeface="Calibri"/>
              </a:rPr>
              <a:t>Browns = drier than average, blues = wetter than average</a:t>
            </a:r>
            <a:endParaRPr lang="en-GB" sz="1000" dirty="0">
              <a:latin typeface="Arial"/>
              <a:ea typeface="Arial"/>
              <a:cs typeface="Arial"/>
              <a:sym typeface="Arial"/>
            </a:endParaRPr>
          </a:p>
          <a:p>
            <a:pPr lvl="0">
              <a:buClr>
                <a:srgbClr val="000000"/>
              </a:buClr>
              <a:buSzPts val="1000"/>
            </a:pPr>
            <a:endParaRPr sz="1000" b="0" i="0" u="none" strike="noStrike" cap="none" dirty="0">
              <a:solidFill>
                <a:srgbClr val="E97132"/>
              </a:solidFill>
              <a:latin typeface="Arial"/>
              <a:ea typeface="Arial"/>
              <a:cs typeface="Arial"/>
              <a:sym typeface="Arial"/>
            </a:endParaRPr>
          </a:p>
        </p:txBody>
      </p:sp>
      <p:sp>
        <p:nvSpPr>
          <p:cNvPr id="6" name="TextBox 5">
            <a:extLst>
              <a:ext uri="{FF2B5EF4-FFF2-40B4-BE49-F238E27FC236}">
                <a16:creationId xmlns:a16="http://schemas.microsoft.com/office/drawing/2014/main" id="{5ED55227-3344-4086-A64F-72E508031BC2}"/>
              </a:ext>
            </a:extLst>
          </p:cNvPr>
          <p:cNvSpPr txBox="1"/>
          <p:nvPr/>
        </p:nvSpPr>
        <p:spPr>
          <a:xfrm>
            <a:off x="145875" y="5051997"/>
            <a:ext cx="5851623" cy="1440459"/>
          </a:xfrm>
          <a:prstGeom prst="rect">
            <a:avLst/>
          </a:prstGeom>
          <a:noFill/>
        </p:spPr>
        <p:txBody>
          <a:bodyPr wrap="square">
            <a:spAutoFit/>
          </a:bodyPr>
          <a:lstStyle/>
          <a:p>
            <a:pPr algn="just">
              <a:lnSpc>
                <a:spcPct val="105000"/>
              </a:lnSpc>
            </a:pPr>
            <a:r>
              <a:rPr lang="en-US" sz="1400" dirty="0">
                <a:ea typeface="Calibri"/>
                <a:cs typeface="Calibri"/>
                <a:sym typeface="Calibri"/>
              </a:rPr>
              <a:t>February was dominated by a prolonged dry spell that began in late January and persisted through most of the month. In the first </a:t>
            </a:r>
            <a:r>
              <a:rPr lang="en-US" sz="1400" dirty="0" err="1">
                <a:ea typeface="Calibri"/>
                <a:cs typeface="Calibri"/>
                <a:sym typeface="Calibri"/>
              </a:rPr>
              <a:t>dekad</a:t>
            </a:r>
            <a:r>
              <a:rPr lang="en-US" sz="1400" dirty="0">
                <a:ea typeface="Calibri"/>
                <a:cs typeface="Calibri"/>
                <a:sym typeface="Calibri"/>
              </a:rPr>
              <a:t>, below-average rainfall was widespread across the country. Conditions remained largely suppressed during the second and third </a:t>
            </a:r>
            <a:r>
              <a:rPr lang="en-US" sz="1400" dirty="0" err="1">
                <a:ea typeface="Calibri"/>
                <a:cs typeface="Calibri"/>
                <a:sym typeface="Calibri"/>
              </a:rPr>
              <a:t>dekads</a:t>
            </a:r>
            <a:r>
              <a:rPr lang="en-US" sz="1400" dirty="0">
                <a:ea typeface="Calibri"/>
                <a:cs typeface="Calibri"/>
                <a:sym typeface="Calibri"/>
              </a:rPr>
              <a:t>, with rainfall deficits observed across most regions and only localized areas receiving above-average precipitation</a:t>
            </a:r>
            <a:endParaRPr lang="en-GB" sz="1400" dirty="0">
              <a:ea typeface="Calibri"/>
              <a:cs typeface="Calibri"/>
              <a:sym typeface="Calibri"/>
            </a:endParaRPr>
          </a:p>
        </p:txBody>
      </p:sp>
      <p:sp>
        <p:nvSpPr>
          <p:cNvPr id="8" name="TextBox 7">
            <a:extLst>
              <a:ext uri="{FF2B5EF4-FFF2-40B4-BE49-F238E27FC236}">
                <a16:creationId xmlns:a16="http://schemas.microsoft.com/office/drawing/2014/main" id="{C9EC0E35-02EA-9DC2-8F72-3AB0A90801F3}"/>
              </a:ext>
            </a:extLst>
          </p:cNvPr>
          <p:cNvSpPr txBox="1"/>
          <p:nvPr/>
        </p:nvSpPr>
        <p:spPr>
          <a:xfrm>
            <a:off x="6194504" y="4938889"/>
            <a:ext cx="5796000" cy="1666675"/>
          </a:xfrm>
          <a:prstGeom prst="rect">
            <a:avLst/>
          </a:prstGeom>
          <a:noFill/>
        </p:spPr>
        <p:txBody>
          <a:bodyPr wrap="square">
            <a:spAutoFit/>
          </a:bodyPr>
          <a:lstStyle/>
          <a:p>
            <a:pPr algn="just">
              <a:lnSpc>
                <a:spcPct val="105000"/>
              </a:lnSpc>
            </a:pPr>
            <a:r>
              <a:rPr lang="en-US" sz="1400" dirty="0">
                <a:ea typeface="Calibri"/>
                <a:cs typeface="Calibri"/>
              </a:rPr>
              <a:t>As shown in Fig2(b) &amp; Fig 2(c), above-normal rainfall (blue in Fig 2b) was confined to localized areas, including Matabeleland North, Matabeleland South and Midlands) while a few regions recorded near-normal totals. The subdued rainfall activity is attributed to two dominant synoptic systems: the dry, subsident effects of Tropical Cyclone </a:t>
            </a:r>
            <a:r>
              <a:rPr lang="en-US" sz="1400" dirty="0" err="1">
                <a:ea typeface="Calibri"/>
                <a:cs typeface="Calibri"/>
              </a:rPr>
              <a:t>Gezani</a:t>
            </a:r>
            <a:r>
              <a:rPr lang="en-US" sz="1400" dirty="0">
                <a:ea typeface="Calibri"/>
                <a:cs typeface="Calibri"/>
              </a:rPr>
              <a:t> (active from 4 to 20 February) and persistent high-pressure systems, which inhibited convective cloud development.</a:t>
            </a:r>
            <a:endParaRPr lang="en-GB" sz="1400" dirty="0">
              <a:ea typeface="Calibri"/>
              <a:cs typeface="Calibri"/>
            </a:endParaRPr>
          </a:p>
        </p:txBody>
      </p:sp>
      <p:sp>
        <p:nvSpPr>
          <p:cNvPr id="5" name="TextBox 4">
            <a:extLst>
              <a:ext uri="{FF2B5EF4-FFF2-40B4-BE49-F238E27FC236}">
                <a16:creationId xmlns:a16="http://schemas.microsoft.com/office/drawing/2014/main" id="{DCE76F6E-6CDB-C46C-3844-11272D31D59E}"/>
              </a:ext>
            </a:extLst>
          </p:cNvPr>
          <p:cNvSpPr txBox="1"/>
          <p:nvPr/>
        </p:nvSpPr>
        <p:spPr>
          <a:xfrm>
            <a:off x="3364864" y="3909158"/>
            <a:ext cx="760950" cy="369332"/>
          </a:xfrm>
          <a:prstGeom prst="rect">
            <a:avLst/>
          </a:prstGeom>
          <a:noFill/>
        </p:spPr>
        <p:txBody>
          <a:bodyPr wrap="square">
            <a:spAutoFit/>
          </a:bodyPr>
          <a:lstStyle/>
          <a:p>
            <a:r>
              <a:rPr lang="en-GB" sz="1800" b="1" i="1" dirty="0">
                <a:latin typeface="Calibri"/>
                <a:ea typeface="Calibri"/>
                <a:cs typeface="Calibri"/>
                <a:sym typeface="Calibri"/>
              </a:rPr>
              <a:t>(a</a:t>
            </a:r>
            <a:r>
              <a:rPr lang="aa-ET" sz="1800" b="1" i="1" u="none" strike="noStrike" cap="none" dirty="0">
                <a:latin typeface="Calibri"/>
                <a:ea typeface="Calibri"/>
                <a:cs typeface="Calibri"/>
                <a:sym typeface="Calibri"/>
              </a:rPr>
              <a:t>)</a:t>
            </a:r>
            <a:r>
              <a:rPr lang="en-GB" sz="1800" b="1" i="1" u="none" strike="noStrike" cap="none" dirty="0">
                <a:latin typeface="Calibri"/>
                <a:ea typeface="Calibri"/>
                <a:cs typeface="Calibri"/>
                <a:sym typeface="Calibri"/>
              </a:rPr>
              <a:t> </a:t>
            </a:r>
            <a:endParaRPr lang="en-US" dirty="0"/>
          </a:p>
        </p:txBody>
      </p:sp>
      <p:sp>
        <p:nvSpPr>
          <p:cNvPr id="7" name="TextBox 6">
            <a:extLst>
              <a:ext uri="{FF2B5EF4-FFF2-40B4-BE49-F238E27FC236}">
                <a16:creationId xmlns:a16="http://schemas.microsoft.com/office/drawing/2014/main" id="{A4036693-FB76-4047-A85C-AB86445BC617}"/>
              </a:ext>
            </a:extLst>
          </p:cNvPr>
          <p:cNvSpPr txBox="1"/>
          <p:nvPr/>
        </p:nvSpPr>
        <p:spPr>
          <a:xfrm>
            <a:off x="7479029" y="3834355"/>
            <a:ext cx="760950" cy="369332"/>
          </a:xfrm>
          <a:prstGeom prst="rect">
            <a:avLst/>
          </a:prstGeom>
          <a:noFill/>
        </p:spPr>
        <p:txBody>
          <a:bodyPr wrap="square">
            <a:spAutoFit/>
          </a:bodyPr>
          <a:lstStyle/>
          <a:p>
            <a:r>
              <a:rPr lang="en-GB" sz="1800" b="1" i="1" dirty="0">
                <a:latin typeface="Calibri"/>
                <a:ea typeface="Calibri"/>
                <a:cs typeface="Calibri"/>
                <a:sym typeface="Calibri"/>
              </a:rPr>
              <a:t>(b</a:t>
            </a:r>
            <a:r>
              <a:rPr lang="aa-ET" sz="1800" b="1" i="1" u="none" strike="noStrike" cap="none" dirty="0">
                <a:latin typeface="Calibri"/>
                <a:ea typeface="Calibri"/>
                <a:cs typeface="Calibri"/>
                <a:sym typeface="Calibri"/>
              </a:rPr>
              <a:t>)</a:t>
            </a:r>
            <a:r>
              <a:rPr lang="en-GB" sz="1800" b="1" i="1" u="none" strike="noStrike" cap="none" dirty="0">
                <a:latin typeface="Calibri"/>
                <a:ea typeface="Calibri"/>
                <a:cs typeface="Calibri"/>
                <a:sym typeface="Calibri"/>
              </a:rPr>
              <a:t> </a:t>
            </a:r>
            <a:endParaRPr lang="en-US" dirty="0"/>
          </a:p>
        </p:txBody>
      </p:sp>
      <p:sp>
        <p:nvSpPr>
          <p:cNvPr id="9" name="TextBox 8">
            <a:extLst>
              <a:ext uri="{FF2B5EF4-FFF2-40B4-BE49-F238E27FC236}">
                <a16:creationId xmlns:a16="http://schemas.microsoft.com/office/drawing/2014/main" id="{B64A557F-BD83-06BC-F77F-FF8FAA5F5D2D}"/>
              </a:ext>
            </a:extLst>
          </p:cNvPr>
          <p:cNvSpPr txBox="1"/>
          <p:nvPr/>
        </p:nvSpPr>
        <p:spPr>
          <a:xfrm>
            <a:off x="11490521" y="3788806"/>
            <a:ext cx="760950" cy="369332"/>
          </a:xfrm>
          <a:prstGeom prst="rect">
            <a:avLst/>
          </a:prstGeom>
          <a:noFill/>
        </p:spPr>
        <p:txBody>
          <a:bodyPr wrap="square">
            <a:spAutoFit/>
          </a:bodyPr>
          <a:lstStyle/>
          <a:p>
            <a:r>
              <a:rPr lang="en-GB" sz="1800" b="1" i="1" dirty="0">
                <a:latin typeface="Calibri"/>
                <a:ea typeface="Calibri"/>
                <a:cs typeface="Calibri"/>
                <a:sym typeface="Calibri"/>
              </a:rPr>
              <a:t>(c</a:t>
            </a:r>
            <a:r>
              <a:rPr lang="aa-ET" sz="1800" b="1" i="1" u="none" strike="noStrike" cap="none" dirty="0">
                <a:latin typeface="Calibri"/>
                <a:ea typeface="Calibri"/>
                <a:cs typeface="Calibri"/>
                <a:sym typeface="Calibri"/>
              </a:rPr>
              <a:t>)</a:t>
            </a:r>
            <a:r>
              <a:rPr lang="en-GB" sz="1800" b="1" i="1" u="none" strike="noStrike" cap="none" dirty="0">
                <a:latin typeface="Calibri"/>
                <a:ea typeface="Calibri"/>
                <a:cs typeface="Calibri"/>
                <a:sym typeface="Calibri"/>
              </a:rPr>
              <a:t> </a:t>
            </a:r>
            <a:endParaRPr lang="en-US" dirty="0"/>
          </a:p>
        </p:txBody>
      </p:sp>
    </p:spTree>
    <p:extLst>
      <p:ext uri="{BB962C8B-B14F-4D97-AF65-F5344CB8AC3E}">
        <p14:creationId xmlns:p14="http://schemas.microsoft.com/office/powerpoint/2010/main" val="140765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C83F32AE-516A-D7CD-6AA3-FB5DB95FEAA1}"/>
            </a:ext>
          </a:extLst>
        </p:cNvPr>
        <p:cNvGrpSpPr/>
        <p:nvPr/>
      </p:nvGrpSpPr>
      <p:grpSpPr>
        <a:xfrm>
          <a:off x="0" y="0"/>
          <a:ext cx="0" cy="0"/>
          <a:chOff x="0" y="0"/>
          <a:chExt cx="0" cy="0"/>
        </a:xfrm>
      </p:grpSpPr>
      <p:sp>
        <p:nvSpPr>
          <p:cNvPr id="46" name="Google Shape;46;g2b96a3c30aa_0_16">
            <a:extLst>
              <a:ext uri="{FF2B5EF4-FFF2-40B4-BE49-F238E27FC236}">
                <a16:creationId xmlns:a16="http://schemas.microsoft.com/office/drawing/2014/main" id="{D6129C37-AC5B-F0EE-E39E-1D3AB72444A3}"/>
              </a:ext>
            </a:extLst>
          </p:cNvPr>
          <p:cNvSpPr/>
          <p:nvPr/>
        </p:nvSpPr>
        <p:spPr>
          <a:xfrm>
            <a:off x="0" y="1"/>
            <a:ext cx="12192000" cy="504000"/>
          </a:xfrm>
          <a:prstGeom prst="rect">
            <a:avLst/>
          </a:prstGeom>
          <a:solidFill>
            <a:srgbClr val="009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Calibri"/>
                <a:ea typeface="Calibri"/>
                <a:cs typeface="Calibri"/>
                <a:sym typeface="Calibri"/>
              </a:rPr>
              <a:t> </a:t>
            </a:r>
            <a:r>
              <a:rPr lang="en-US" sz="2800" b="1" i="0" u="none" strike="noStrike" cap="none" dirty="0">
                <a:solidFill>
                  <a:srgbClr val="FFFFFF"/>
                </a:solidFill>
                <a:latin typeface="Calibri"/>
                <a:ea typeface="Calibri"/>
                <a:cs typeface="Calibri"/>
                <a:sym typeface="Calibri"/>
              </a:rPr>
              <a:t>4. Rainfall: February</a:t>
            </a:r>
            <a:r>
              <a:rPr lang="en-GB" sz="2800" b="1" dirty="0">
                <a:solidFill>
                  <a:srgbClr val="FFFFFF"/>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47" name="Google Shape;47;g2b96a3c30aa_0_16">
            <a:extLst>
              <a:ext uri="{FF2B5EF4-FFF2-40B4-BE49-F238E27FC236}">
                <a16:creationId xmlns:a16="http://schemas.microsoft.com/office/drawing/2014/main" id="{2CDB7D11-AA14-CCC2-CBF3-A354ED52BF79}"/>
              </a:ext>
            </a:extLst>
          </p:cNvPr>
          <p:cNvPicPr preferRelativeResize="0"/>
          <p:nvPr/>
        </p:nvPicPr>
        <p:blipFill rotWithShape="1">
          <a:blip r:embed="rId3">
            <a:alphaModFix/>
          </a:blip>
          <a:srcRect/>
          <a:stretch/>
        </p:blipFill>
        <p:spPr>
          <a:xfrm>
            <a:off x="11403013" y="0"/>
            <a:ext cx="788987" cy="504000"/>
          </a:xfrm>
          <a:prstGeom prst="rect">
            <a:avLst/>
          </a:prstGeom>
          <a:noFill/>
          <a:ln>
            <a:noFill/>
          </a:ln>
        </p:spPr>
      </p:pic>
      <p:sp>
        <p:nvSpPr>
          <p:cNvPr id="48" name="Google Shape;48;g2b96a3c30aa_0_16">
            <a:extLst>
              <a:ext uri="{FF2B5EF4-FFF2-40B4-BE49-F238E27FC236}">
                <a16:creationId xmlns:a16="http://schemas.microsoft.com/office/drawing/2014/main" id="{9C9F5189-F0A7-F4CF-7836-04A977CDC73D}"/>
              </a:ext>
            </a:extLst>
          </p:cNvPr>
          <p:cNvSpPr txBox="1"/>
          <p:nvPr/>
        </p:nvSpPr>
        <p:spPr>
          <a:xfrm>
            <a:off x="178677" y="4382779"/>
            <a:ext cx="6718852" cy="2446789"/>
          </a:xfrm>
          <a:prstGeom prst="rect">
            <a:avLst/>
          </a:prstGeom>
          <a:noFill/>
          <a:ln>
            <a:noFill/>
          </a:ln>
        </p:spPr>
        <p:txBody>
          <a:bodyPr spcFirstLastPara="1" wrap="square" lIns="91425" tIns="45700" rIns="91425" bIns="45700" anchor="t" anchorCtr="0">
            <a:noAutofit/>
          </a:bodyPr>
          <a:lstStyle/>
          <a:p>
            <a:pPr lvl="0" algn="just">
              <a:lnSpc>
                <a:spcPct val="105000"/>
              </a:lnSpc>
              <a:buClr>
                <a:schemeClr val="dk1"/>
              </a:buClr>
              <a:buSzPts val="1300"/>
            </a:pPr>
            <a:endParaRPr sz="1200" b="0" u="none" strike="noStrike" cap="none" dirty="0">
              <a:solidFill>
                <a:srgbClr val="000000"/>
              </a:solidFill>
              <a:latin typeface="Calibri"/>
              <a:ea typeface="Calibri"/>
              <a:cs typeface="Calibri"/>
              <a:sym typeface="Calibri"/>
            </a:endParaRPr>
          </a:p>
        </p:txBody>
      </p:sp>
      <p:sp>
        <p:nvSpPr>
          <p:cNvPr id="10" name="TextBox 9">
            <a:extLst>
              <a:ext uri="{FF2B5EF4-FFF2-40B4-BE49-F238E27FC236}">
                <a16:creationId xmlns:a16="http://schemas.microsoft.com/office/drawing/2014/main" id="{2A24CB75-359F-6B7C-D270-C69398B86558}"/>
              </a:ext>
            </a:extLst>
          </p:cNvPr>
          <p:cNvSpPr txBox="1"/>
          <p:nvPr/>
        </p:nvSpPr>
        <p:spPr>
          <a:xfrm>
            <a:off x="3435867" y="3674868"/>
            <a:ext cx="298480" cy="369332"/>
          </a:xfrm>
          <a:prstGeom prst="rect">
            <a:avLst/>
          </a:prstGeom>
          <a:noFill/>
        </p:spPr>
        <p:txBody>
          <a:bodyPr wrap="none" rtlCol="0">
            <a:spAutoFit/>
          </a:bodyPr>
          <a:lstStyle/>
          <a:p>
            <a:r>
              <a:rPr lang="en-ZW" b="1" dirty="0"/>
              <a:t>a</a:t>
            </a:r>
          </a:p>
        </p:txBody>
      </p:sp>
      <p:sp>
        <p:nvSpPr>
          <p:cNvPr id="6" name="TextBox 5">
            <a:extLst>
              <a:ext uri="{FF2B5EF4-FFF2-40B4-BE49-F238E27FC236}">
                <a16:creationId xmlns:a16="http://schemas.microsoft.com/office/drawing/2014/main" id="{12587E21-B130-1855-0CAA-A6A85ADA8A1C}"/>
              </a:ext>
            </a:extLst>
          </p:cNvPr>
          <p:cNvSpPr txBox="1"/>
          <p:nvPr/>
        </p:nvSpPr>
        <p:spPr>
          <a:xfrm>
            <a:off x="115433" y="5079449"/>
            <a:ext cx="11646513" cy="1323439"/>
          </a:xfrm>
          <a:prstGeom prst="rect">
            <a:avLst/>
          </a:prstGeom>
          <a:noFill/>
        </p:spPr>
        <p:txBody>
          <a:bodyPr wrap="square" rtlCol="0">
            <a:spAutoFit/>
          </a:bodyPr>
          <a:lstStyle/>
          <a:p>
            <a:r>
              <a:rPr lang="en-US" sz="1600" dirty="0"/>
              <a:t>Climatic conditions during February 2026 were characterized by persistent clear skies and high temperatures,   a dry spell that had commenced on 25 January. </a:t>
            </a:r>
          </a:p>
          <a:p>
            <a:endParaRPr lang="en-US" sz="1600" dirty="0"/>
          </a:p>
          <a:p>
            <a:r>
              <a:rPr lang="en-US" sz="1600" dirty="0"/>
              <a:t>Although isolated thunderstorms were observed, they contributed minimal precipitation. Monthly rainfall accumulations were generally low, with most areas receiving below 150mm. </a:t>
            </a:r>
          </a:p>
        </p:txBody>
      </p:sp>
      <p:sp>
        <p:nvSpPr>
          <p:cNvPr id="21" name="TextBox 20">
            <a:extLst>
              <a:ext uri="{FF2B5EF4-FFF2-40B4-BE49-F238E27FC236}">
                <a16:creationId xmlns:a16="http://schemas.microsoft.com/office/drawing/2014/main" id="{EF208B63-DDCD-3282-3B5F-8C1684230A31}"/>
              </a:ext>
            </a:extLst>
          </p:cNvPr>
          <p:cNvSpPr txBox="1"/>
          <p:nvPr/>
        </p:nvSpPr>
        <p:spPr>
          <a:xfrm>
            <a:off x="4118139" y="3924106"/>
            <a:ext cx="7903376" cy="261610"/>
          </a:xfrm>
          <a:prstGeom prst="rect">
            <a:avLst/>
          </a:prstGeom>
          <a:noFill/>
        </p:spPr>
        <p:txBody>
          <a:bodyPr wrap="square">
            <a:spAutoFit/>
          </a:bodyPr>
          <a:lstStyle/>
          <a:p>
            <a:r>
              <a:rPr lang="aa-ET" sz="1100" b="1" i="1" dirty="0">
                <a:solidFill>
                  <a:srgbClr val="000000"/>
                </a:solidFill>
                <a:latin typeface="Calibri"/>
                <a:ea typeface="Calibri"/>
                <a:cs typeface="Calibri"/>
                <a:sym typeface="Calibri"/>
              </a:rPr>
              <a:t>(</a:t>
            </a:r>
            <a:r>
              <a:rPr lang="en-US" sz="1100" b="1" i="1" dirty="0">
                <a:solidFill>
                  <a:srgbClr val="000000"/>
                </a:solidFill>
                <a:latin typeface="Calibri"/>
                <a:ea typeface="Calibri"/>
                <a:cs typeface="Calibri"/>
                <a:sym typeface="Calibri"/>
              </a:rPr>
              <a:t>f</a:t>
            </a:r>
            <a:r>
              <a:rPr lang="aa-ET" sz="1100" b="1" i="1" dirty="0">
                <a:solidFill>
                  <a:srgbClr val="000000"/>
                </a:solidFill>
                <a:latin typeface="Calibri"/>
                <a:ea typeface="Calibri"/>
                <a:cs typeface="Calibri"/>
                <a:sym typeface="Calibri"/>
              </a:rPr>
              <a:t>)</a:t>
            </a:r>
            <a:r>
              <a:rPr lang="en-GB" sz="1100" b="1" i="1" dirty="0">
                <a:solidFill>
                  <a:srgbClr val="000000"/>
                </a:solidFill>
                <a:latin typeface="Calibri"/>
                <a:ea typeface="Calibri"/>
                <a:cs typeface="Calibri"/>
                <a:sym typeface="Calibri"/>
              </a:rPr>
              <a:t> </a:t>
            </a:r>
            <a:r>
              <a:rPr lang="en-GB" sz="1100" i="1" dirty="0">
                <a:solidFill>
                  <a:srgbClr val="000000"/>
                </a:solidFill>
                <a:latin typeface="Calibri"/>
                <a:ea typeface="Calibri"/>
                <a:cs typeface="Calibri"/>
                <a:sym typeface="Calibri"/>
              </a:rPr>
              <a:t>Rainfall amounts in mm in February 2026</a:t>
            </a:r>
            <a:endParaRPr lang="en-GB" sz="1100" i="1" dirty="0">
              <a:solidFill>
                <a:srgbClr val="000000"/>
              </a:solidFill>
              <a:latin typeface="Calibri"/>
              <a:ea typeface="Calibri"/>
              <a:cs typeface="Calibri"/>
            </a:endParaRPr>
          </a:p>
        </p:txBody>
      </p:sp>
      <p:pic>
        <p:nvPicPr>
          <p:cNvPr id="3" name="Picture 2">
            <a:extLst>
              <a:ext uri="{FF2B5EF4-FFF2-40B4-BE49-F238E27FC236}">
                <a16:creationId xmlns:a16="http://schemas.microsoft.com/office/drawing/2014/main" id="{8C6EB07E-B292-4DFB-9D9D-AE3B36191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77" y="714758"/>
            <a:ext cx="3806147" cy="3657600"/>
          </a:xfrm>
          <a:prstGeom prst="rect">
            <a:avLst/>
          </a:prstGeom>
        </p:spPr>
      </p:pic>
      <p:pic>
        <p:nvPicPr>
          <p:cNvPr id="12" name="Picture 11">
            <a:extLst>
              <a:ext uri="{FF2B5EF4-FFF2-40B4-BE49-F238E27FC236}">
                <a16:creationId xmlns:a16="http://schemas.microsoft.com/office/drawing/2014/main" id="{739866BE-C199-4DA2-B5BD-B88D64054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366" y="725179"/>
            <a:ext cx="3806146" cy="3657600"/>
          </a:xfrm>
          <a:prstGeom prst="rect">
            <a:avLst/>
          </a:prstGeom>
        </p:spPr>
      </p:pic>
      <p:pic>
        <p:nvPicPr>
          <p:cNvPr id="15" name="Picture 14">
            <a:extLst>
              <a:ext uri="{FF2B5EF4-FFF2-40B4-BE49-F238E27FC236}">
                <a16:creationId xmlns:a16="http://schemas.microsoft.com/office/drawing/2014/main" id="{341E7973-22F6-4536-9543-7801CE9965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827" y="725179"/>
            <a:ext cx="3806146" cy="3657600"/>
          </a:xfrm>
          <a:prstGeom prst="rect">
            <a:avLst/>
          </a:prstGeom>
        </p:spPr>
      </p:pic>
      <p:sp>
        <p:nvSpPr>
          <p:cNvPr id="2" name="Google Shape;50;g2b96a3c30aa_0_16">
            <a:extLst>
              <a:ext uri="{FF2B5EF4-FFF2-40B4-BE49-F238E27FC236}">
                <a16:creationId xmlns:a16="http://schemas.microsoft.com/office/drawing/2014/main" id="{F03715DF-4795-3D5E-27C0-F815F537DEA2}"/>
              </a:ext>
            </a:extLst>
          </p:cNvPr>
          <p:cNvSpPr/>
          <p:nvPr/>
        </p:nvSpPr>
        <p:spPr>
          <a:xfrm>
            <a:off x="115433" y="4433933"/>
            <a:ext cx="11906082" cy="504000"/>
          </a:xfrm>
          <a:prstGeom prst="rect">
            <a:avLst/>
          </a:prstGeom>
          <a:noFill/>
          <a:ln>
            <a:noFill/>
          </a:ln>
        </p:spPr>
        <p:txBody>
          <a:bodyPr spcFirstLastPara="1" wrap="square" lIns="91425" tIns="45700" rIns="91425" bIns="45700" anchor="t" anchorCtr="0">
            <a:noAutofit/>
          </a:bodyPr>
          <a:lstStyle/>
          <a:p>
            <a:pPr>
              <a:buClr>
                <a:srgbClr val="000000"/>
              </a:buClr>
              <a:buSzPts val="1000"/>
            </a:pPr>
            <a:r>
              <a:rPr lang="en-GB" sz="1000" b="1" i="1" u="none" strike="noStrike" cap="none" dirty="0">
                <a:latin typeface="Calibri"/>
                <a:ea typeface="Calibri"/>
                <a:cs typeface="Calibri"/>
                <a:sym typeface="Calibri"/>
              </a:rPr>
              <a:t>Fig 3</a:t>
            </a:r>
            <a:r>
              <a:rPr lang="aa-ET" sz="1000" b="1" i="1" u="none" strike="noStrike" cap="none" dirty="0">
                <a:latin typeface="Calibri"/>
                <a:ea typeface="Calibri"/>
                <a:cs typeface="Calibri"/>
                <a:sym typeface="Calibri"/>
              </a:rPr>
              <a:t>(</a:t>
            </a:r>
            <a:r>
              <a:rPr lang="en-GB" sz="1000" b="1" i="1" dirty="0">
                <a:latin typeface="Calibri"/>
                <a:ea typeface="Calibri"/>
                <a:cs typeface="Calibri"/>
                <a:sym typeface="Calibri"/>
              </a:rPr>
              <a:t>a</a:t>
            </a:r>
            <a:r>
              <a:rPr lang="aa-ET" sz="1000" b="1" i="1" u="none" strike="noStrike" cap="none" dirty="0">
                <a:latin typeface="Calibri"/>
                <a:ea typeface="Calibri"/>
                <a:cs typeface="Calibri"/>
                <a:sym typeface="Calibri"/>
              </a:rPr>
              <a:t>)</a:t>
            </a:r>
            <a:r>
              <a:rPr lang="en-GB" sz="1000" b="1" i="1" u="none" strike="noStrike" cap="none" dirty="0">
                <a:latin typeface="Calibri"/>
                <a:ea typeface="Calibri"/>
                <a:cs typeface="Calibri"/>
                <a:sym typeface="Calibri"/>
              </a:rPr>
              <a:t> </a:t>
            </a:r>
            <a:r>
              <a:rPr lang="en-US" sz="1000" i="1" dirty="0">
                <a:latin typeface="Calibri"/>
                <a:ea typeface="Calibri"/>
                <a:cs typeface="Calibri"/>
                <a:sym typeface="Calibri"/>
              </a:rPr>
              <a:t>Rainfall amounts in mm 10 days</a:t>
            </a:r>
            <a:r>
              <a:rPr lang="en-GB" sz="1000" i="1" dirty="0">
                <a:latin typeface="Calibri"/>
                <a:ea typeface="Calibri"/>
                <a:cs typeface="Calibri"/>
                <a:sym typeface="Calibri"/>
              </a:rPr>
              <a:t> ending 10 February 2026, </a:t>
            </a:r>
            <a:r>
              <a:rPr lang="en-GB" sz="1000" i="1" dirty="0">
                <a:ea typeface="Calibri"/>
                <a:cs typeface="Calibri"/>
                <a:sym typeface="Calibri"/>
              </a:rPr>
              <a:t>Rainfall </a:t>
            </a:r>
            <a:r>
              <a:rPr lang="en-US" sz="1000" i="1" dirty="0">
                <a:ea typeface="Calibri"/>
                <a:cs typeface="Calibri"/>
                <a:sym typeface="Calibri"/>
              </a:rPr>
              <a:t>in the 10 days</a:t>
            </a:r>
            <a:r>
              <a:rPr lang="en-GB" sz="1000" i="1" dirty="0">
                <a:ea typeface="Calibri"/>
                <a:cs typeface="Calibri"/>
                <a:sym typeface="Calibri"/>
              </a:rPr>
              <a:t> ending 20 </a:t>
            </a:r>
            <a:r>
              <a:rPr lang="aa-ET" sz="1000" b="1" i="1" dirty="0">
                <a:solidFill>
                  <a:srgbClr val="000000"/>
                </a:solidFill>
                <a:ea typeface="Calibri"/>
                <a:cs typeface="Calibri"/>
                <a:sym typeface="Calibri"/>
              </a:rPr>
              <a:t>(</a:t>
            </a:r>
            <a:r>
              <a:rPr lang="en-GB" sz="1000" b="1" i="1" dirty="0">
                <a:solidFill>
                  <a:srgbClr val="000000"/>
                </a:solidFill>
                <a:ea typeface="Calibri"/>
                <a:cs typeface="Calibri"/>
                <a:sym typeface="Calibri"/>
              </a:rPr>
              <a:t>b</a:t>
            </a:r>
            <a:r>
              <a:rPr lang="aa-ET" sz="1000" b="1" i="1" dirty="0">
                <a:solidFill>
                  <a:srgbClr val="000000"/>
                </a:solidFill>
                <a:ea typeface="Calibri"/>
                <a:cs typeface="Calibri"/>
                <a:sym typeface="Calibri"/>
              </a:rPr>
              <a:t>)</a:t>
            </a:r>
            <a:r>
              <a:rPr lang="en-GB" sz="1000" i="1" dirty="0">
                <a:ea typeface="Calibri"/>
                <a:cs typeface="Calibri"/>
                <a:sym typeface="Calibri"/>
              </a:rPr>
              <a:t>, Rainfall </a:t>
            </a:r>
            <a:r>
              <a:rPr lang="en-US" sz="1000" i="1" dirty="0">
                <a:ea typeface="Calibri"/>
                <a:cs typeface="Calibri"/>
                <a:sym typeface="Calibri"/>
              </a:rPr>
              <a:t>in the 10 days</a:t>
            </a:r>
            <a:r>
              <a:rPr lang="en-GB" sz="1000" i="1" dirty="0">
                <a:ea typeface="Calibri"/>
                <a:cs typeface="Calibri"/>
                <a:sym typeface="Calibri"/>
              </a:rPr>
              <a:t> ending 28</a:t>
            </a:r>
            <a:r>
              <a:rPr lang="aa-ET" sz="1000" b="1" i="1" dirty="0">
                <a:solidFill>
                  <a:srgbClr val="000000"/>
                </a:solidFill>
                <a:ea typeface="Calibri"/>
                <a:cs typeface="Calibri"/>
                <a:sym typeface="Calibri"/>
              </a:rPr>
              <a:t>(</a:t>
            </a:r>
            <a:r>
              <a:rPr lang="en-GB" sz="1000" b="1" i="1" dirty="0">
                <a:solidFill>
                  <a:srgbClr val="000000"/>
                </a:solidFill>
                <a:ea typeface="Calibri"/>
                <a:cs typeface="Calibri"/>
                <a:sym typeface="Calibri"/>
              </a:rPr>
              <a:t>c</a:t>
            </a:r>
            <a:r>
              <a:rPr lang="aa-ET" sz="1000" b="1" i="1" dirty="0">
                <a:solidFill>
                  <a:srgbClr val="000000"/>
                </a:solidFill>
                <a:ea typeface="Calibri"/>
                <a:cs typeface="Calibri"/>
                <a:sym typeface="Calibri"/>
              </a:rPr>
              <a:t>)</a:t>
            </a:r>
            <a:r>
              <a:rPr lang="en-GB" sz="1000" i="1" dirty="0">
                <a:ea typeface="Calibri"/>
                <a:cs typeface="Calibri"/>
                <a:sym typeface="Calibri"/>
              </a:rPr>
              <a:t> as percent of average</a:t>
            </a:r>
            <a:r>
              <a:rPr lang="en-GB" sz="1000" i="1" dirty="0">
                <a:solidFill>
                  <a:srgbClr val="E97132"/>
                </a:solidFill>
                <a:latin typeface="Calibri"/>
                <a:ea typeface="Calibri"/>
                <a:cs typeface="Calibri"/>
                <a:sym typeface="Calibri"/>
              </a:rPr>
              <a:t>. </a:t>
            </a:r>
            <a:r>
              <a:rPr lang="en-GB" sz="1000" i="1" dirty="0">
                <a:ea typeface="Calibri"/>
                <a:cs typeface="Calibri"/>
                <a:sym typeface="Calibri"/>
              </a:rPr>
              <a:t>Browns = drier than average, blues = wetter than average</a:t>
            </a:r>
            <a:endParaRPr lang="en-GB" sz="1000" dirty="0">
              <a:latin typeface="Arial"/>
              <a:ea typeface="Arial"/>
              <a:cs typeface="Arial"/>
              <a:sym typeface="Arial"/>
            </a:endParaRPr>
          </a:p>
          <a:p>
            <a:pPr lvl="0">
              <a:buClr>
                <a:srgbClr val="000000"/>
              </a:buClr>
              <a:buSzPts val="1000"/>
            </a:pPr>
            <a:endParaRPr sz="1000" b="0" i="0" u="none" strike="noStrike" cap="none" dirty="0">
              <a:solidFill>
                <a:srgbClr val="E97132"/>
              </a:solidFill>
              <a:latin typeface="Arial"/>
              <a:ea typeface="Arial"/>
              <a:cs typeface="Arial"/>
              <a:sym typeface="Arial"/>
            </a:endParaRPr>
          </a:p>
        </p:txBody>
      </p:sp>
      <p:sp>
        <p:nvSpPr>
          <p:cNvPr id="4" name="TextBox 3">
            <a:extLst>
              <a:ext uri="{FF2B5EF4-FFF2-40B4-BE49-F238E27FC236}">
                <a16:creationId xmlns:a16="http://schemas.microsoft.com/office/drawing/2014/main" id="{52D5DEEB-9A78-1796-0ABF-373CF587B94F}"/>
              </a:ext>
            </a:extLst>
          </p:cNvPr>
          <p:cNvSpPr txBox="1"/>
          <p:nvPr/>
        </p:nvSpPr>
        <p:spPr>
          <a:xfrm>
            <a:off x="3223874" y="3990468"/>
            <a:ext cx="760950" cy="369332"/>
          </a:xfrm>
          <a:prstGeom prst="rect">
            <a:avLst/>
          </a:prstGeom>
          <a:noFill/>
        </p:spPr>
        <p:txBody>
          <a:bodyPr wrap="square">
            <a:spAutoFit/>
          </a:bodyPr>
          <a:lstStyle/>
          <a:p>
            <a:r>
              <a:rPr lang="en-GB" sz="1800" b="1" i="1" dirty="0">
                <a:latin typeface="Calibri"/>
                <a:ea typeface="Calibri"/>
                <a:cs typeface="Calibri"/>
                <a:sym typeface="Calibri"/>
              </a:rPr>
              <a:t>(a</a:t>
            </a:r>
            <a:r>
              <a:rPr lang="aa-ET" sz="1800" b="1" i="1" u="none" strike="noStrike" cap="none" dirty="0">
                <a:latin typeface="Calibri"/>
                <a:ea typeface="Calibri"/>
                <a:cs typeface="Calibri"/>
                <a:sym typeface="Calibri"/>
              </a:rPr>
              <a:t>)</a:t>
            </a:r>
            <a:r>
              <a:rPr lang="en-GB" sz="1800" b="1" i="1" u="none" strike="noStrike" cap="none" dirty="0">
                <a:latin typeface="Calibri"/>
                <a:ea typeface="Calibri"/>
                <a:cs typeface="Calibri"/>
                <a:sym typeface="Calibri"/>
              </a:rPr>
              <a:t> </a:t>
            </a:r>
            <a:endParaRPr lang="en-US" dirty="0"/>
          </a:p>
        </p:txBody>
      </p:sp>
      <p:sp>
        <p:nvSpPr>
          <p:cNvPr id="5" name="TextBox 4">
            <a:extLst>
              <a:ext uri="{FF2B5EF4-FFF2-40B4-BE49-F238E27FC236}">
                <a16:creationId xmlns:a16="http://schemas.microsoft.com/office/drawing/2014/main" id="{F5C54FD5-078A-E395-4C23-D2AC1419E745}"/>
              </a:ext>
            </a:extLst>
          </p:cNvPr>
          <p:cNvSpPr txBox="1"/>
          <p:nvPr/>
        </p:nvSpPr>
        <p:spPr>
          <a:xfrm>
            <a:off x="7338039" y="3915665"/>
            <a:ext cx="760950" cy="369332"/>
          </a:xfrm>
          <a:prstGeom prst="rect">
            <a:avLst/>
          </a:prstGeom>
          <a:noFill/>
        </p:spPr>
        <p:txBody>
          <a:bodyPr wrap="square">
            <a:spAutoFit/>
          </a:bodyPr>
          <a:lstStyle/>
          <a:p>
            <a:r>
              <a:rPr lang="en-GB" sz="1800" b="1" i="1" dirty="0">
                <a:latin typeface="Calibri"/>
                <a:ea typeface="Calibri"/>
                <a:cs typeface="Calibri"/>
                <a:sym typeface="Calibri"/>
              </a:rPr>
              <a:t>(b</a:t>
            </a:r>
            <a:r>
              <a:rPr lang="aa-ET" sz="1800" b="1" i="1" u="none" strike="noStrike" cap="none" dirty="0">
                <a:latin typeface="Calibri"/>
                <a:ea typeface="Calibri"/>
                <a:cs typeface="Calibri"/>
                <a:sym typeface="Calibri"/>
              </a:rPr>
              <a:t>)</a:t>
            </a:r>
            <a:r>
              <a:rPr lang="en-GB" sz="1800" b="1" i="1" u="none" strike="noStrike" cap="none" dirty="0">
                <a:latin typeface="Calibri"/>
                <a:ea typeface="Calibri"/>
                <a:cs typeface="Calibri"/>
                <a:sym typeface="Calibri"/>
              </a:rPr>
              <a:t> </a:t>
            </a:r>
            <a:endParaRPr lang="en-US" dirty="0"/>
          </a:p>
        </p:txBody>
      </p:sp>
      <p:sp>
        <p:nvSpPr>
          <p:cNvPr id="7" name="TextBox 6">
            <a:extLst>
              <a:ext uri="{FF2B5EF4-FFF2-40B4-BE49-F238E27FC236}">
                <a16:creationId xmlns:a16="http://schemas.microsoft.com/office/drawing/2014/main" id="{585944D8-5AA8-F655-390D-408E619B7103}"/>
              </a:ext>
            </a:extLst>
          </p:cNvPr>
          <p:cNvSpPr txBox="1"/>
          <p:nvPr/>
        </p:nvSpPr>
        <p:spPr>
          <a:xfrm>
            <a:off x="11349531" y="3870116"/>
            <a:ext cx="760950" cy="369332"/>
          </a:xfrm>
          <a:prstGeom prst="rect">
            <a:avLst/>
          </a:prstGeom>
          <a:noFill/>
        </p:spPr>
        <p:txBody>
          <a:bodyPr wrap="square">
            <a:spAutoFit/>
          </a:bodyPr>
          <a:lstStyle/>
          <a:p>
            <a:r>
              <a:rPr lang="en-GB" sz="1800" b="1" i="1" dirty="0">
                <a:latin typeface="Calibri"/>
                <a:ea typeface="Calibri"/>
                <a:cs typeface="Calibri"/>
                <a:sym typeface="Calibri"/>
              </a:rPr>
              <a:t>(c</a:t>
            </a:r>
            <a:r>
              <a:rPr lang="aa-ET" sz="1800" b="1" i="1" u="none" strike="noStrike" cap="none" dirty="0">
                <a:latin typeface="Calibri"/>
                <a:ea typeface="Calibri"/>
                <a:cs typeface="Calibri"/>
                <a:sym typeface="Calibri"/>
              </a:rPr>
              <a:t>)</a:t>
            </a:r>
            <a:r>
              <a:rPr lang="en-GB" sz="1800" b="1" i="1" u="none" strike="noStrike" cap="none" dirty="0">
                <a:latin typeface="Calibri"/>
                <a:ea typeface="Calibri"/>
                <a:cs typeface="Calibri"/>
                <a:sym typeface="Calibri"/>
              </a:rPr>
              <a:t> </a:t>
            </a:r>
            <a:endParaRPr lang="en-US" dirty="0"/>
          </a:p>
        </p:txBody>
      </p:sp>
    </p:spTree>
    <p:extLst>
      <p:ext uri="{BB962C8B-B14F-4D97-AF65-F5344CB8AC3E}">
        <p14:creationId xmlns:p14="http://schemas.microsoft.com/office/powerpoint/2010/main" val="374519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B7737F98-718C-D7F6-DDEF-51C4C79E3CE9}"/>
            </a:ext>
          </a:extLst>
        </p:cNvPr>
        <p:cNvGrpSpPr/>
        <p:nvPr/>
      </p:nvGrpSpPr>
      <p:grpSpPr>
        <a:xfrm>
          <a:off x="0" y="0"/>
          <a:ext cx="0" cy="0"/>
          <a:chOff x="0" y="0"/>
          <a:chExt cx="0" cy="0"/>
        </a:xfrm>
      </p:grpSpPr>
      <p:sp>
        <p:nvSpPr>
          <p:cNvPr id="46" name="Google Shape;46;g2b96a3c30aa_0_16">
            <a:extLst>
              <a:ext uri="{FF2B5EF4-FFF2-40B4-BE49-F238E27FC236}">
                <a16:creationId xmlns:a16="http://schemas.microsoft.com/office/drawing/2014/main" id="{97C32FDE-CA65-4670-D29A-B8B1C73EEDBB}"/>
              </a:ext>
            </a:extLst>
          </p:cNvPr>
          <p:cNvSpPr/>
          <p:nvPr/>
        </p:nvSpPr>
        <p:spPr>
          <a:xfrm>
            <a:off x="0" y="1"/>
            <a:ext cx="12192000" cy="504000"/>
          </a:xfrm>
          <a:prstGeom prst="rect">
            <a:avLst/>
          </a:prstGeom>
          <a:solidFill>
            <a:srgbClr val="009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Calibri"/>
                <a:ea typeface="Calibri"/>
                <a:cs typeface="Calibri"/>
                <a:sym typeface="Calibri"/>
              </a:rPr>
              <a:t>   5. </a:t>
            </a:r>
            <a:r>
              <a:rPr lang="en-US" sz="2800" b="1" dirty="0">
                <a:solidFill>
                  <a:srgbClr val="FFFFFF"/>
                </a:solidFill>
                <a:latin typeface="Calibri"/>
                <a:ea typeface="Calibri"/>
                <a:cs typeface="Calibri"/>
                <a:sym typeface="Calibri"/>
              </a:rPr>
              <a:t>Season so far</a:t>
            </a:r>
            <a:r>
              <a:rPr lang="en-GB" sz="2800" b="1" i="0" u="none" strike="noStrike" cap="none" dirty="0">
                <a:solidFill>
                  <a:srgbClr val="FFFFFF"/>
                </a:solidFill>
                <a:latin typeface="Calibri"/>
                <a:ea typeface="Calibri"/>
                <a:cs typeface="Calibri"/>
                <a:sym typeface="Calibri"/>
              </a:rPr>
              <a:t>: </a:t>
            </a:r>
            <a:r>
              <a:rPr lang="en-GB" sz="2800" b="1" dirty="0">
                <a:solidFill>
                  <a:srgbClr val="FFFFFF"/>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47" name="Google Shape;47;g2b96a3c30aa_0_16">
            <a:extLst>
              <a:ext uri="{FF2B5EF4-FFF2-40B4-BE49-F238E27FC236}">
                <a16:creationId xmlns:a16="http://schemas.microsoft.com/office/drawing/2014/main" id="{7712CB27-399D-A694-F090-A2A36FC5CE71}"/>
              </a:ext>
            </a:extLst>
          </p:cNvPr>
          <p:cNvPicPr preferRelativeResize="0"/>
          <p:nvPr/>
        </p:nvPicPr>
        <p:blipFill rotWithShape="1">
          <a:blip r:embed="rId3">
            <a:alphaModFix/>
          </a:blip>
          <a:srcRect/>
          <a:stretch/>
        </p:blipFill>
        <p:spPr>
          <a:xfrm>
            <a:off x="11394607" y="0"/>
            <a:ext cx="788987" cy="504000"/>
          </a:xfrm>
          <a:prstGeom prst="rect">
            <a:avLst/>
          </a:prstGeom>
          <a:noFill/>
          <a:ln>
            <a:noFill/>
          </a:ln>
        </p:spPr>
      </p:pic>
      <p:sp>
        <p:nvSpPr>
          <p:cNvPr id="50" name="Google Shape;50;g2b96a3c30aa_0_16">
            <a:extLst>
              <a:ext uri="{FF2B5EF4-FFF2-40B4-BE49-F238E27FC236}">
                <a16:creationId xmlns:a16="http://schemas.microsoft.com/office/drawing/2014/main" id="{E0462AEA-F06F-6C03-3936-972CFE00290A}"/>
              </a:ext>
            </a:extLst>
          </p:cNvPr>
          <p:cNvSpPr/>
          <p:nvPr/>
        </p:nvSpPr>
        <p:spPr>
          <a:xfrm>
            <a:off x="6713218" y="4830094"/>
            <a:ext cx="4271449" cy="434284"/>
          </a:xfrm>
          <a:prstGeom prst="rect">
            <a:avLst/>
          </a:prstGeom>
          <a:noFill/>
          <a:ln>
            <a:noFill/>
          </a:ln>
        </p:spPr>
        <p:txBody>
          <a:bodyPr spcFirstLastPara="1" wrap="square" lIns="91425" tIns="45700" rIns="91425" bIns="45700" anchor="t" anchorCtr="0">
            <a:noAutofit/>
          </a:bodyPr>
          <a:lstStyle/>
          <a:p>
            <a:pPr lvl="0">
              <a:buClr>
                <a:srgbClr val="000000"/>
              </a:buClr>
              <a:buSzPts val="1000"/>
            </a:pPr>
            <a:r>
              <a:rPr lang="en-GB" sz="900" b="1" i="1" u="none" strike="noStrike" cap="none" dirty="0">
                <a:solidFill>
                  <a:srgbClr val="000000"/>
                </a:solidFill>
                <a:latin typeface="Calibri"/>
                <a:ea typeface="Calibri"/>
                <a:cs typeface="Calibri"/>
                <a:sym typeface="Calibri"/>
              </a:rPr>
              <a:t>Fig 4(b) </a:t>
            </a:r>
            <a:r>
              <a:rPr lang="en-GB" sz="900" i="1" u="none" strike="noStrike" cap="none" dirty="0">
                <a:solidFill>
                  <a:srgbClr val="000000"/>
                </a:solidFill>
                <a:latin typeface="Calibri"/>
                <a:ea typeface="Calibri"/>
                <a:cs typeface="Calibri"/>
                <a:sym typeface="Calibri"/>
              </a:rPr>
              <a:t>Rainfall as percentage of average in the 5 months ending </a:t>
            </a:r>
            <a:r>
              <a:rPr lang="en-GB" sz="900" i="1" dirty="0">
                <a:solidFill>
                  <a:srgbClr val="000000"/>
                </a:solidFill>
                <a:latin typeface="Calibri"/>
                <a:ea typeface="Calibri"/>
                <a:cs typeface="Calibri"/>
                <a:sym typeface="Calibri"/>
              </a:rPr>
              <a:t>28</a:t>
            </a:r>
            <a:r>
              <a:rPr lang="en-GB" sz="900" i="1" u="none" strike="noStrike" cap="none" dirty="0">
                <a:solidFill>
                  <a:srgbClr val="000000"/>
                </a:solidFill>
                <a:latin typeface="Calibri"/>
                <a:ea typeface="Calibri"/>
                <a:cs typeface="Calibri"/>
                <a:sym typeface="Calibri"/>
              </a:rPr>
              <a:t> Feb 2026</a:t>
            </a:r>
            <a:endParaRPr sz="900" i="0" u="none" strike="noStrike" cap="none" dirty="0">
              <a:latin typeface="Arial"/>
              <a:ea typeface="Arial"/>
              <a:cs typeface="Arial"/>
              <a:sym typeface="Arial"/>
            </a:endParaRPr>
          </a:p>
        </p:txBody>
      </p:sp>
      <p:pic>
        <p:nvPicPr>
          <p:cNvPr id="14" name="Picture 13">
            <a:extLst>
              <a:ext uri="{FF2B5EF4-FFF2-40B4-BE49-F238E27FC236}">
                <a16:creationId xmlns:a16="http://schemas.microsoft.com/office/drawing/2014/main" id="{DAEA6F40-9E12-433C-BF38-B806D1065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558" y="774671"/>
            <a:ext cx="4186762" cy="4023360"/>
          </a:xfrm>
          <a:prstGeom prst="rect">
            <a:avLst/>
          </a:prstGeom>
        </p:spPr>
      </p:pic>
      <p:sp>
        <p:nvSpPr>
          <p:cNvPr id="2" name="TextBox 1">
            <a:extLst>
              <a:ext uri="{FF2B5EF4-FFF2-40B4-BE49-F238E27FC236}">
                <a16:creationId xmlns:a16="http://schemas.microsoft.com/office/drawing/2014/main" id="{E4D4522B-B30F-4C3C-8AC3-991013A26E65}"/>
              </a:ext>
            </a:extLst>
          </p:cNvPr>
          <p:cNvSpPr txBox="1"/>
          <p:nvPr/>
        </p:nvSpPr>
        <p:spPr>
          <a:xfrm>
            <a:off x="186195" y="5078987"/>
            <a:ext cx="11819610" cy="1384995"/>
          </a:xfrm>
          <a:prstGeom prst="rect">
            <a:avLst/>
          </a:prstGeom>
          <a:noFill/>
        </p:spPr>
        <p:txBody>
          <a:bodyPr wrap="square" rtlCol="0">
            <a:spAutoFit/>
          </a:bodyPr>
          <a:lstStyle/>
          <a:p>
            <a:r>
              <a:rPr lang="en-US" sz="1400" dirty="0"/>
              <a:t>For the period from October 2025 to February 2026, cumulative rainfall has been near to above average across most of the country. However, despite these favourable totals, the uneven temporal distribution of rainfall has had a significant impact on agricultural conditions.</a:t>
            </a:r>
          </a:p>
          <a:p>
            <a:endParaRPr lang="en-US" sz="1400" dirty="0"/>
          </a:p>
          <a:p>
            <a:r>
              <a:rPr lang="en-US" sz="1400" dirty="0"/>
              <a:t>The prolonged dry spell from late January through February disrupted crop development in several areas, particularly where moisture stress coincided with sensitive growth stages. At the same time, the season has resulted in substantial water resource recharge, with most major reservoirs reaching full capacity, supporting irrigation potential for the upcoming winter season as reported by the Zimbabwe National Water Authority.</a:t>
            </a:r>
          </a:p>
        </p:txBody>
      </p:sp>
      <p:pic>
        <p:nvPicPr>
          <p:cNvPr id="4" name="Picture 3">
            <a:extLst>
              <a:ext uri="{FF2B5EF4-FFF2-40B4-BE49-F238E27FC236}">
                <a16:creationId xmlns:a16="http://schemas.microsoft.com/office/drawing/2014/main" id="{59083089-EFBC-B341-C0CB-BDB879B1EA14}"/>
              </a:ext>
            </a:extLst>
          </p:cNvPr>
          <p:cNvPicPr>
            <a:picLocks noChangeAspect="1"/>
          </p:cNvPicPr>
          <p:nvPr/>
        </p:nvPicPr>
        <p:blipFill>
          <a:blip r:embed="rId5"/>
          <a:stretch>
            <a:fillRect/>
          </a:stretch>
        </p:blipFill>
        <p:spPr>
          <a:xfrm>
            <a:off x="1249680" y="774671"/>
            <a:ext cx="4186761" cy="4023360"/>
          </a:xfrm>
          <a:prstGeom prst="rect">
            <a:avLst/>
          </a:prstGeom>
        </p:spPr>
      </p:pic>
      <p:sp>
        <p:nvSpPr>
          <p:cNvPr id="5" name="Google Shape;50;g2b96a3c30aa_0_16">
            <a:extLst>
              <a:ext uri="{FF2B5EF4-FFF2-40B4-BE49-F238E27FC236}">
                <a16:creationId xmlns:a16="http://schemas.microsoft.com/office/drawing/2014/main" id="{22593B3F-E416-A646-A0A4-5D7C615AF666}"/>
              </a:ext>
            </a:extLst>
          </p:cNvPr>
          <p:cNvSpPr/>
          <p:nvPr/>
        </p:nvSpPr>
        <p:spPr>
          <a:xfrm>
            <a:off x="1207335" y="4842823"/>
            <a:ext cx="4271449" cy="434284"/>
          </a:xfrm>
          <a:prstGeom prst="rect">
            <a:avLst/>
          </a:prstGeom>
          <a:noFill/>
          <a:ln>
            <a:noFill/>
          </a:ln>
        </p:spPr>
        <p:txBody>
          <a:bodyPr spcFirstLastPara="1" wrap="square" lIns="91425" tIns="45700" rIns="91425" bIns="45700" anchor="t" anchorCtr="0">
            <a:noAutofit/>
          </a:bodyPr>
          <a:lstStyle/>
          <a:p>
            <a:pPr lvl="0">
              <a:buClr>
                <a:srgbClr val="000000"/>
              </a:buClr>
              <a:buSzPts val="1000"/>
            </a:pPr>
            <a:r>
              <a:rPr lang="en-GB" sz="900" b="1" i="1" u="none" strike="noStrike" cap="none" dirty="0">
                <a:solidFill>
                  <a:srgbClr val="000000"/>
                </a:solidFill>
                <a:latin typeface="Calibri"/>
                <a:ea typeface="Calibri"/>
                <a:cs typeface="Calibri"/>
                <a:sym typeface="Calibri"/>
              </a:rPr>
              <a:t>Fig 4(a) </a:t>
            </a:r>
            <a:r>
              <a:rPr lang="en-GB" sz="900" i="1" u="none" strike="noStrike" cap="none" dirty="0">
                <a:solidFill>
                  <a:srgbClr val="000000"/>
                </a:solidFill>
                <a:latin typeface="Calibri"/>
                <a:ea typeface="Calibri"/>
                <a:cs typeface="Calibri"/>
                <a:sym typeface="Calibri"/>
              </a:rPr>
              <a:t>Rainfall amounts in mm, in the 5 months ending </a:t>
            </a:r>
            <a:r>
              <a:rPr lang="en-GB" sz="900" i="1" dirty="0">
                <a:solidFill>
                  <a:srgbClr val="000000"/>
                </a:solidFill>
                <a:latin typeface="Calibri"/>
                <a:ea typeface="Calibri"/>
                <a:cs typeface="Calibri"/>
                <a:sym typeface="Calibri"/>
              </a:rPr>
              <a:t>28</a:t>
            </a:r>
            <a:r>
              <a:rPr lang="en-GB" sz="900" i="1" u="none" strike="noStrike" cap="none" dirty="0">
                <a:solidFill>
                  <a:srgbClr val="000000"/>
                </a:solidFill>
                <a:latin typeface="Calibri"/>
                <a:ea typeface="Calibri"/>
                <a:cs typeface="Calibri"/>
                <a:sym typeface="Calibri"/>
              </a:rPr>
              <a:t> Feb 2026</a:t>
            </a:r>
            <a:endParaRPr sz="900" i="0" u="none" strike="noStrike" cap="none" dirty="0">
              <a:latin typeface="Arial"/>
              <a:ea typeface="Arial"/>
              <a:cs typeface="Arial"/>
              <a:sym typeface="Arial"/>
            </a:endParaRPr>
          </a:p>
        </p:txBody>
      </p:sp>
    </p:spTree>
    <p:extLst>
      <p:ext uri="{BB962C8B-B14F-4D97-AF65-F5344CB8AC3E}">
        <p14:creationId xmlns:p14="http://schemas.microsoft.com/office/powerpoint/2010/main" val="1084775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C3B722F1-0A7C-CAAD-AD7B-6E8EF7F9D143}"/>
            </a:ext>
          </a:extLst>
        </p:cNvPr>
        <p:cNvGrpSpPr/>
        <p:nvPr/>
      </p:nvGrpSpPr>
      <p:grpSpPr>
        <a:xfrm>
          <a:off x="0" y="0"/>
          <a:ext cx="0" cy="0"/>
          <a:chOff x="0" y="0"/>
          <a:chExt cx="0" cy="0"/>
        </a:xfrm>
      </p:grpSpPr>
      <p:sp>
        <p:nvSpPr>
          <p:cNvPr id="46" name="Google Shape;46;g2b96a3c30aa_0_16">
            <a:extLst>
              <a:ext uri="{FF2B5EF4-FFF2-40B4-BE49-F238E27FC236}">
                <a16:creationId xmlns:a16="http://schemas.microsoft.com/office/drawing/2014/main" id="{E717B786-C1D4-7DD1-BC7C-76F461F1F70D}"/>
              </a:ext>
            </a:extLst>
          </p:cNvPr>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Calibri"/>
                <a:ea typeface="Calibri"/>
                <a:cs typeface="Calibri"/>
                <a:sym typeface="Calibri"/>
              </a:rPr>
              <a:t>   6. </a:t>
            </a:r>
            <a:r>
              <a:rPr lang="en-US" sz="2800" b="1" dirty="0">
                <a:solidFill>
                  <a:srgbClr val="FFFFFF"/>
                </a:solidFill>
                <a:latin typeface="Calibri"/>
                <a:ea typeface="Calibri"/>
                <a:cs typeface="Calibri"/>
                <a:sym typeface="Calibri"/>
              </a:rPr>
              <a:t>Rainfall Distribution</a:t>
            </a:r>
            <a:r>
              <a:rPr lang="en-GB" sz="2800" b="1" i="0" u="none" strike="noStrike" cap="none" dirty="0">
                <a:solidFill>
                  <a:srgbClr val="FFFFFF"/>
                </a:solidFill>
                <a:latin typeface="Calibri"/>
                <a:ea typeface="Calibri"/>
                <a:cs typeface="Calibri"/>
                <a:sym typeface="Calibri"/>
              </a:rPr>
              <a:t>: Extreme events </a:t>
            </a:r>
            <a:r>
              <a:rPr lang="en-GB" sz="2800" b="1" dirty="0">
                <a:solidFill>
                  <a:srgbClr val="FFFFFF"/>
                </a:solidFill>
                <a:latin typeface="Calibri"/>
                <a:ea typeface="Calibri"/>
                <a:cs typeface="Calibri"/>
                <a:sym typeface="Calibri"/>
              </a:rPr>
              <a:t>rainfall </a:t>
            </a:r>
            <a:r>
              <a:rPr lang="en-GB" sz="2800" b="1" i="0" u="none" strike="noStrike" cap="none" dirty="0">
                <a:solidFill>
                  <a:srgbClr val="FFFFFF"/>
                </a:solidFill>
                <a:latin typeface="Calibri"/>
                <a:ea typeface="Calibri"/>
                <a:cs typeface="Calibri"/>
                <a:sym typeface="Calibri"/>
              </a:rPr>
              <a:t>events</a:t>
            </a:r>
            <a:endParaRPr sz="1400" b="0" i="0" u="none" strike="noStrike" cap="none" dirty="0">
              <a:solidFill>
                <a:srgbClr val="000000"/>
              </a:solidFill>
              <a:latin typeface="Arial"/>
              <a:ea typeface="Arial"/>
              <a:cs typeface="Arial"/>
              <a:sym typeface="Arial"/>
            </a:endParaRPr>
          </a:p>
        </p:txBody>
      </p:sp>
      <p:pic>
        <p:nvPicPr>
          <p:cNvPr id="47" name="Google Shape;47;g2b96a3c30aa_0_16">
            <a:extLst>
              <a:ext uri="{FF2B5EF4-FFF2-40B4-BE49-F238E27FC236}">
                <a16:creationId xmlns:a16="http://schemas.microsoft.com/office/drawing/2014/main" id="{29E68C21-3FF3-02CA-F06E-B9E57D2734A5}"/>
              </a:ext>
            </a:extLst>
          </p:cNvPr>
          <p:cNvPicPr preferRelativeResize="0"/>
          <p:nvPr/>
        </p:nvPicPr>
        <p:blipFill rotWithShape="1">
          <a:blip r:embed="rId3">
            <a:alphaModFix/>
          </a:blip>
          <a:srcRect/>
          <a:stretch/>
        </p:blipFill>
        <p:spPr>
          <a:xfrm>
            <a:off x="11397802" y="-1"/>
            <a:ext cx="788987" cy="504000"/>
          </a:xfrm>
          <a:prstGeom prst="rect">
            <a:avLst/>
          </a:prstGeom>
          <a:noFill/>
          <a:ln>
            <a:noFill/>
          </a:ln>
        </p:spPr>
      </p:pic>
      <p:sp>
        <p:nvSpPr>
          <p:cNvPr id="50" name="Google Shape;50;g2b96a3c30aa_0_16">
            <a:extLst>
              <a:ext uri="{FF2B5EF4-FFF2-40B4-BE49-F238E27FC236}">
                <a16:creationId xmlns:a16="http://schemas.microsoft.com/office/drawing/2014/main" id="{4937E378-8450-2033-1C5B-A4B29F337632}"/>
              </a:ext>
            </a:extLst>
          </p:cNvPr>
          <p:cNvSpPr/>
          <p:nvPr/>
        </p:nvSpPr>
        <p:spPr>
          <a:xfrm>
            <a:off x="350777" y="4556505"/>
            <a:ext cx="11734870" cy="28865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000"/>
              <a:buFont typeface="Arial"/>
              <a:buNone/>
            </a:pPr>
            <a:r>
              <a:rPr lang="en-GB" sz="1000" i="1" dirty="0">
                <a:latin typeface="Calibri"/>
                <a:ea typeface="Calibri"/>
                <a:cs typeface="Calibri"/>
                <a:sym typeface="Calibri"/>
              </a:rPr>
              <a:t> </a:t>
            </a:r>
            <a:endParaRPr sz="1000" i="0" u="none" strike="noStrike" cap="none" dirty="0">
              <a:latin typeface="Arial"/>
              <a:ea typeface="Arial"/>
              <a:cs typeface="Arial"/>
              <a:sym typeface="Arial"/>
            </a:endParaRPr>
          </a:p>
        </p:txBody>
      </p:sp>
      <p:sp>
        <p:nvSpPr>
          <p:cNvPr id="10" name="TextBox 9">
            <a:extLst>
              <a:ext uri="{FF2B5EF4-FFF2-40B4-BE49-F238E27FC236}">
                <a16:creationId xmlns:a16="http://schemas.microsoft.com/office/drawing/2014/main" id="{C3E55C1E-F80F-331F-F079-3DD64B95549D}"/>
              </a:ext>
            </a:extLst>
          </p:cNvPr>
          <p:cNvSpPr txBox="1"/>
          <p:nvPr/>
        </p:nvSpPr>
        <p:spPr>
          <a:xfrm>
            <a:off x="9178347" y="3277597"/>
            <a:ext cx="2705712" cy="369332"/>
          </a:xfrm>
          <a:prstGeom prst="rect">
            <a:avLst/>
          </a:prstGeom>
          <a:noFill/>
        </p:spPr>
        <p:txBody>
          <a:bodyPr wrap="square" rtlCol="0">
            <a:spAutoFit/>
          </a:bodyPr>
          <a:lstStyle/>
          <a:p>
            <a:r>
              <a:rPr lang="en-ZW" sz="900" b="1" i="1" dirty="0"/>
              <a:t>Fig 5(c) </a:t>
            </a:r>
            <a:r>
              <a:rPr lang="en-US" sz="900" i="1" dirty="0"/>
              <a:t>Crops destroyed as a result of continuous heavy</a:t>
            </a:r>
            <a:r>
              <a:rPr lang="en-ZW" sz="900" i="1" dirty="0"/>
              <a:t> January wet spell</a:t>
            </a:r>
          </a:p>
        </p:txBody>
      </p:sp>
      <p:sp>
        <p:nvSpPr>
          <p:cNvPr id="12" name="TextBox 11">
            <a:extLst>
              <a:ext uri="{FF2B5EF4-FFF2-40B4-BE49-F238E27FC236}">
                <a16:creationId xmlns:a16="http://schemas.microsoft.com/office/drawing/2014/main" id="{F59C65E9-AD42-78C3-E73D-5F323FF69EA3}"/>
              </a:ext>
            </a:extLst>
          </p:cNvPr>
          <p:cNvSpPr txBox="1"/>
          <p:nvPr/>
        </p:nvSpPr>
        <p:spPr>
          <a:xfrm>
            <a:off x="8296195" y="3683131"/>
            <a:ext cx="280846" cy="369332"/>
          </a:xfrm>
          <a:prstGeom prst="rect">
            <a:avLst/>
          </a:prstGeom>
          <a:noFill/>
        </p:spPr>
        <p:txBody>
          <a:bodyPr wrap="none" rtlCol="0">
            <a:spAutoFit/>
          </a:bodyPr>
          <a:lstStyle/>
          <a:p>
            <a:r>
              <a:rPr lang="en-ZW" b="1" dirty="0"/>
              <a:t>c</a:t>
            </a:r>
          </a:p>
        </p:txBody>
      </p:sp>
      <p:pic>
        <p:nvPicPr>
          <p:cNvPr id="2" name="Picture 1">
            <a:extLst>
              <a:ext uri="{FF2B5EF4-FFF2-40B4-BE49-F238E27FC236}">
                <a16:creationId xmlns:a16="http://schemas.microsoft.com/office/drawing/2014/main" id="{E68DE24E-7682-4B13-8DE2-EE2D97366FA5}"/>
              </a:ext>
            </a:extLst>
          </p:cNvPr>
          <p:cNvPicPr>
            <a:picLocks noChangeAspect="1"/>
          </p:cNvPicPr>
          <p:nvPr/>
        </p:nvPicPr>
        <p:blipFill>
          <a:blip r:embed="rId4"/>
          <a:stretch>
            <a:fillRect/>
          </a:stretch>
        </p:blipFill>
        <p:spPr>
          <a:xfrm>
            <a:off x="9085980" y="917099"/>
            <a:ext cx="2798079" cy="2319775"/>
          </a:xfrm>
          <a:prstGeom prst="rect">
            <a:avLst/>
          </a:prstGeom>
        </p:spPr>
      </p:pic>
      <p:pic>
        <p:nvPicPr>
          <p:cNvPr id="13" name="Picture 12">
            <a:extLst>
              <a:ext uri="{FF2B5EF4-FFF2-40B4-BE49-F238E27FC236}">
                <a16:creationId xmlns:a16="http://schemas.microsoft.com/office/drawing/2014/main" id="{E4E84D56-6239-4AB3-877C-769440D1CF53}"/>
              </a:ext>
            </a:extLst>
          </p:cNvPr>
          <p:cNvPicPr>
            <a:picLocks noChangeAspect="1"/>
          </p:cNvPicPr>
          <p:nvPr/>
        </p:nvPicPr>
        <p:blipFill>
          <a:blip r:embed="rId5"/>
          <a:stretch>
            <a:fillRect/>
          </a:stretch>
        </p:blipFill>
        <p:spPr>
          <a:xfrm>
            <a:off x="4310650" y="3503167"/>
            <a:ext cx="4054836" cy="2683975"/>
          </a:xfrm>
          <a:prstGeom prst="rect">
            <a:avLst/>
          </a:prstGeom>
        </p:spPr>
      </p:pic>
      <p:pic>
        <p:nvPicPr>
          <p:cNvPr id="14" name="Picture 13">
            <a:extLst>
              <a:ext uri="{FF2B5EF4-FFF2-40B4-BE49-F238E27FC236}">
                <a16:creationId xmlns:a16="http://schemas.microsoft.com/office/drawing/2014/main" id="{C7BDB33D-65C9-4E29-9D6D-4342E02FADC0}"/>
              </a:ext>
            </a:extLst>
          </p:cNvPr>
          <p:cNvPicPr>
            <a:picLocks noChangeAspect="1"/>
          </p:cNvPicPr>
          <p:nvPr/>
        </p:nvPicPr>
        <p:blipFill>
          <a:blip r:embed="rId6"/>
          <a:stretch>
            <a:fillRect/>
          </a:stretch>
        </p:blipFill>
        <p:spPr>
          <a:xfrm>
            <a:off x="7846947" y="4530244"/>
            <a:ext cx="2506200" cy="1487152"/>
          </a:xfrm>
          <a:prstGeom prst="rect">
            <a:avLst/>
          </a:prstGeom>
        </p:spPr>
      </p:pic>
      <p:sp>
        <p:nvSpPr>
          <p:cNvPr id="19" name="TextBox 18">
            <a:extLst>
              <a:ext uri="{FF2B5EF4-FFF2-40B4-BE49-F238E27FC236}">
                <a16:creationId xmlns:a16="http://schemas.microsoft.com/office/drawing/2014/main" id="{2AE7B580-3863-4B63-A555-B973C494BCE3}"/>
              </a:ext>
            </a:extLst>
          </p:cNvPr>
          <p:cNvSpPr txBox="1"/>
          <p:nvPr/>
        </p:nvSpPr>
        <p:spPr>
          <a:xfrm>
            <a:off x="8514294" y="6231053"/>
            <a:ext cx="3677706" cy="553998"/>
          </a:xfrm>
          <a:prstGeom prst="rect">
            <a:avLst/>
          </a:prstGeom>
          <a:noFill/>
        </p:spPr>
        <p:txBody>
          <a:bodyPr wrap="square">
            <a:spAutoFit/>
          </a:bodyPr>
          <a:lstStyle/>
          <a:p>
            <a:r>
              <a:rPr lang="en-US" sz="1000" dirty="0">
                <a:hlinkClick r:id="rId7"/>
              </a:rPr>
              <a:t>https://www.facebook.com/zinwawater/videos/-tugwi-mukosi-dam-full-and-flowingthe-dam-is-at-100-capacity-and-water-is-safely/1376285944545064/</a:t>
            </a:r>
            <a:r>
              <a:rPr lang="en-US" sz="1000" dirty="0"/>
              <a:t> </a:t>
            </a:r>
          </a:p>
        </p:txBody>
      </p:sp>
      <p:pic>
        <p:nvPicPr>
          <p:cNvPr id="6" name="Picture 5" descr="A map of zimbabwe with different colored dots&#10;&#10;AI-generated content may be incorrect.">
            <a:extLst>
              <a:ext uri="{FF2B5EF4-FFF2-40B4-BE49-F238E27FC236}">
                <a16:creationId xmlns:a16="http://schemas.microsoft.com/office/drawing/2014/main" id="{54DF32C2-A706-3D15-C8F6-1A19D6043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400" y="917099"/>
            <a:ext cx="4031779" cy="3874428"/>
          </a:xfrm>
          <a:prstGeom prst="rect">
            <a:avLst/>
          </a:prstGeom>
        </p:spPr>
      </p:pic>
      <p:sp>
        <p:nvSpPr>
          <p:cNvPr id="9" name="TextBox 8">
            <a:extLst>
              <a:ext uri="{FF2B5EF4-FFF2-40B4-BE49-F238E27FC236}">
                <a16:creationId xmlns:a16="http://schemas.microsoft.com/office/drawing/2014/main" id="{9EECDCE1-F92E-0B2F-0E7F-CC1F3F854CEE}"/>
              </a:ext>
            </a:extLst>
          </p:cNvPr>
          <p:cNvSpPr txBox="1"/>
          <p:nvPr/>
        </p:nvSpPr>
        <p:spPr>
          <a:xfrm>
            <a:off x="4219179" y="840604"/>
            <a:ext cx="4866801" cy="2492990"/>
          </a:xfrm>
          <a:prstGeom prst="rect">
            <a:avLst/>
          </a:prstGeom>
          <a:noFill/>
        </p:spPr>
        <p:txBody>
          <a:bodyPr wrap="square">
            <a:spAutoFit/>
          </a:bodyPr>
          <a:lstStyle/>
          <a:p>
            <a:r>
              <a:rPr lang="en-US" sz="1400" dirty="0"/>
              <a:t>Intense rainfall events during January led to flooding and excess water accumulation in several parts of the country, particularly in the south and southeast. The map shows a high number of rainy days and sustained wet conditions, indicating prolonged saturation rather than isolated storms.</a:t>
            </a:r>
          </a:p>
          <a:p>
            <a:endParaRPr lang="en-US" sz="1400" dirty="0"/>
          </a:p>
          <a:p>
            <a:pPr algn="just"/>
            <a:r>
              <a:rPr lang="en-US" sz="1400" dirty="0"/>
              <a:t>These conditions resulted in localized flooding, crop damage, and infrastructure disruption, while also contributing to significant dam recharge, with major reservoirs such as </a:t>
            </a:r>
            <a:r>
              <a:rPr lang="en-US" sz="1400" dirty="0" err="1"/>
              <a:t>Tugwi</a:t>
            </a:r>
            <a:r>
              <a:rPr lang="en-US" sz="1400" dirty="0"/>
              <a:t> </a:t>
            </a:r>
            <a:r>
              <a:rPr lang="en-US" sz="1400" dirty="0" err="1"/>
              <a:t>Mukosi</a:t>
            </a:r>
            <a:r>
              <a:rPr lang="en-US" sz="1400" dirty="0"/>
              <a:t> reaching full capacity.</a:t>
            </a:r>
          </a:p>
          <a:p>
            <a:endParaRPr lang="en-US" sz="1600" dirty="0"/>
          </a:p>
        </p:txBody>
      </p:sp>
      <p:pic>
        <p:nvPicPr>
          <p:cNvPr id="15" name="Picture 14">
            <a:extLst>
              <a:ext uri="{FF2B5EF4-FFF2-40B4-BE49-F238E27FC236}">
                <a16:creationId xmlns:a16="http://schemas.microsoft.com/office/drawing/2014/main" id="{230B1094-EE5C-4D82-B682-B060D769DFF7}"/>
              </a:ext>
            </a:extLst>
          </p:cNvPr>
          <p:cNvPicPr>
            <a:picLocks noChangeAspect="1"/>
          </p:cNvPicPr>
          <p:nvPr/>
        </p:nvPicPr>
        <p:blipFill>
          <a:blip r:embed="rId9"/>
          <a:stretch>
            <a:fillRect/>
          </a:stretch>
        </p:blipFill>
        <p:spPr>
          <a:xfrm>
            <a:off x="681458" y="5339252"/>
            <a:ext cx="3555355" cy="1356288"/>
          </a:xfrm>
          <a:prstGeom prst="rect">
            <a:avLst/>
          </a:prstGeom>
        </p:spPr>
      </p:pic>
      <p:pic>
        <p:nvPicPr>
          <p:cNvPr id="16" name="Picture 15">
            <a:extLst>
              <a:ext uri="{FF2B5EF4-FFF2-40B4-BE49-F238E27FC236}">
                <a16:creationId xmlns:a16="http://schemas.microsoft.com/office/drawing/2014/main" id="{5DA94E8A-9DFA-7D19-ABD8-81CE4D976E4E}"/>
              </a:ext>
            </a:extLst>
          </p:cNvPr>
          <p:cNvPicPr>
            <a:picLocks noChangeAspect="1"/>
          </p:cNvPicPr>
          <p:nvPr/>
        </p:nvPicPr>
        <p:blipFill>
          <a:blip r:embed="rId10"/>
          <a:srcRect l="38280" r="29903" b="13363"/>
          <a:stretch>
            <a:fillRect/>
          </a:stretch>
        </p:blipFill>
        <p:spPr>
          <a:xfrm>
            <a:off x="4591531" y="4105388"/>
            <a:ext cx="1128043" cy="2031967"/>
          </a:xfrm>
          <a:prstGeom prst="rect">
            <a:avLst/>
          </a:prstGeom>
        </p:spPr>
      </p:pic>
      <p:sp>
        <p:nvSpPr>
          <p:cNvPr id="21" name="TextBox 20">
            <a:extLst>
              <a:ext uri="{FF2B5EF4-FFF2-40B4-BE49-F238E27FC236}">
                <a16:creationId xmlns:a16="http://schemas.microsoft.com/office/drawing/2014/main" id="{1345DC45-0678-D5FB-B9FA-EF5E8E1A0C03}"/>
              </a:ext>
            </a:extLst>
          </p:cNvPr>
          <p:cNvSpPr txBox="1"/>
          <p:nvPr/>
        </p:nvSpPr>
        <p:spPr>
          <a:xfrm>
            <a:off x="4379509" y="6231745"/>
            <a:ext cx="3916686" cy="507831"/>
          </a:xfrm>
          <a:prstGeom prst="rect">
            <a:avLst/>
          </a:prstGeom>
          <a:noFill/>
        </p:spPr>
        <p:txBody>
          <a:bodyPr wrap="square">
            <a:spAutoFit/>
          </a:bodyPr>
          <a:lstStyle/>
          <a:p>
            <a:r>
              <a:rPr lang="en-ZW" sz="900" b="1" i="1" dirty="0"/>
              <a:t>Fig 5(b) </a:t>
            </a:r>
            <a:r>
              <a:rPr lang="en-US" sz="900" i="1" dirty="0" err="1"/>
              <a:t>Tugwi</a:t>
            </a:r>
            <a:r>
              <a:rPr lang="en-US" sz="900" i="1" dirty="0"/>
              <a:t> </a:t>
            </a:r>
            <a:r>
              <a:rPr lang="en-US" sz="900" i="1" dirty="0" err="1"/>
              <a:t>Mukosi</a:t>
            </a:r>
            <a:r>
              <a:rPr lang="en-US" sz="900" i="1" dirty="0"/>
              <a:t> which is the country’s largest inland water body spilling </a:t>
            </a:r>
          </a:p>
          <a:p>
            <a:r>
              <a:rPr lang="en-US" sz="900" i="1" dirty="0"/>
              <a:t>as a result of continuous heavy rains 2025/2026 season</a:t>
            </a:r>
          </a:p>
          <a:p>
            <a:endParaRPr lang="en-US" sz="900" dirty="0"/>
          </a:p>
        </p:txBody>
      </p:sp>
      <p:sp>
        <p:nvSpPr>
          <p:cNvPr id="24" name="TextBox 23">
            <a:extLst>
              <a:ext uri="{FF2B5EF4-FFF2-40B4-BE49-F238E27FC236}">
                <a16:creationId xmlns:a16="http://schemas.microsoft.com/office/drawing/2014/main" id="{F8A00E20-E052-A2FF-DCC0-D0BD6F36EC34}"/>
              </a:ext>
            </a:extLst>
          </p:cNvPr>
          <p:cNvSpPr txBox="1"/>
          <p:nvPr/>
        </p:nvSpPr>
        <p:spPr>
          <a:xfrm>
            <a:off x="168053" y="4841187"/>
            <a:ext cx="4131507" cy="369332"/>
          </a:xfrm>
          <a:prstGeom prst="rect">
            <a:avLst/>
          </a:prstGeom>
          <a:noFill/>
        </p:spPr>
        <p:txBody>
          <a:bodyPr wrap="square">
            <a:spAutoFit/>
          </a:bodyPr>
          <a:lstStyle/>
          <a:p>
            <a:r>
              <a:rPr lang="en-ZW" sz="900" b="1" i="1" dirty="0"/>
              <a:t>Fig 5(a)</a:t>
            </a:r>
            <a:r>
              <a:rPr lang="en-US" sz="900" b="1" i="1" dirty="0"/>
              <a:t> </a:t>
            </a:r>
            <a:r>
              <a:rPr lang="en-US" sz="900" dirty="0"/>
              <a:t>Number of intense rainfall days (P90) in the in the 30‑day ending 31 January 2026.</a:t>
            </a:r>
          </a:p>
        </p:txBody>
      </p:sp>
    </p:spTree>
    <p:extLst>
      <p:ext uri="{BB962C8B-B14F-4D97-AF65-F5344CB8AC3E}">
        <p14:creationId xmlns:p14="http://schemas.microsoft.com/office/powerpoint/2010/main" val="136465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C3B722F1-0A7C-CAAD-AD7B-6E8EF7F9D143}"/>
            </a:ext>
          </a:extLst>
        </p:cNvPr>
        <p:cNvGrpSpPr/>
        <p:nvPr/>
      </p:nvGrpSpPr>
      <p:grpSpPr>
        <a:xfrm>
          <a:off x="0" y="0"/>
          <a:ext cx="0" cy="0"/>
          <a:chOff x="0" y="0"/>
          <a:chExt cx="0" cy="0"/>
        </a:xfrm>
      </p:grpSpPr>
      <p:sp>
        <p:nvSpPr>
          <p:cNvPr id="46" name="Google Shape;46;g2b96a3c30aa_0_16">
            <a:extLst>
              <a:ext uri="{FF2B5EF4-FFF2-40B4-BE49-F238E27FC236}">
                <a16:creationId xmlns:a16="http://schemas.microsoft.com/office/drawing/2014/main" id="{E717B786-C1D4-7DD1-BC7C-76F461F1F70D}"/>
              </a:ext>
            </a:extLst>
          </p:cNvPr>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Calibri"/>
                <a:ea typeface="Calibri"/>
                <a:cs typeface="Calibri"/>
                <a:sym typeface="Calibri"/>
              </a:rPr>
              <a:t>   7. </a:t>
            </a:r>
            <a:r>
              <a:rPr lang="en-US" sz="2800" b="1" dirty="0">
                <a:solidFill>
                  <a:srgbClr val="FFFFFF"/>
                </a:solidFill>
                <a:latin typeface="Calibri"/>
                <a:ea typeface="Calibri"/>
                <a:cs typeface="Calibri"/>
                <a:sym typeface="Calibri"/>
              </a:rPr>
              <a:t>Rainfall Distribution</a:t>
            </a:r>
            <a:r>
              <a:rPr lang="en-GB" sz="2800" b="1" i="0" u="none" strike="noStrike" cap="none" dirty="0">
                <a:solidFill>
                  <a:srgbClr val="FFFFFF"/>
                </a:solidFill>
                <a:latin typeface="Calibri"/>
                <a:ea typeface="Calibri"/>
                <a:cs typeface="Calibri"/>
                <a:sym typeface="Calibri"/>
              </a:rPr>
              <a:t>: Extreme events </a:t>
            </a:r>
            <a:r>
              <a:rPr lang="en-GB" sz="2800" b="1" dirty="0">
                <a:solidFill>
                  <a:srgbClr val="FFFFFF"/>
                </a:solidFill>
                <a:latin typeface="Calibri"/>
                <a:ea typeface="Calibri"/>
                <a:cs typeface="Calibri"/>
                <a:sym typeface="Calibri"/>
              </a:rPr>
              <a:t>rainfall </a:t>
            </a:r>
            <a:r>
              <a:rPr lang="en-GB" sz="2800" b="1" i="0" u="none" strike="noStrike" cap="none" dirty="0">
                <a:solidFill>
                  <a:srgbClr val="FFFFFF"/>
                </a:solidFill>
                <a:latin typeface="Calibri"/>
                <a:ea typeface="Calibri"/>
                <a:cs typeface="Calibri"/>
                <a:sym typeface="Calibri"/>
              </a:rPr>
              <a:t>events (Dry spells)</a:t>
            </a:r>
            <a:endParaRPr sz="1400" b="0" i="0" u="none" strike="noStrike" cap="none" dirty="0">
              <a:solidFill>
                <a:srgbClr val="000000"/>
              </a:solidFill>
              <a:latin typeface="Arial"/>
              <a:ea typeface="Arial"/>
              <a:cs typeface="Arial"/>
              <a:sym typeface="Arial"/>
            </a:endParaRPr>
          </a:p>
        </p:txBody>
      </p:sp>
      <p:pic>
        <p:nvPicPr>
          <p:cNvPr id="47" name="Google Shape;47;g2b96a3c30aa_0_16">
            <a:extLst>
              <a:ext uri="{FF2B5EF4-FFF2-40B4-BE49-F238E27FC236}">
                <a16:creationId xmlns:a16="http://schemas.microsoft.com/office/drawing/2014/main" id="{29E68C21-3FF3-02CA-F06E-B9E57D2734A5}"/>
              </a:ext>
            </a:extLst>
          </p:cNvPr>
          <p:cNvPicPr preferRelativeResize="0"/>
          <p:nvPr/>
        </p:nvPicPr>
        <p:blipFill rotWithShape="1">
          <a:blip r:embed="rId3">
            <a:alphaModFix/>
          </a:blip>
          <a:srcRect/>
          <a:stretch/>
        </p:blipFill>
        <p:spPr>
          <a:xfrm>
            <a:off x="11397802" y="-1"/>
            <a:ext cx="788987" cy="504000"/>
          </a:xfrm>
          <a:prstGeom prst="rect">
            <a:avLst/>
          </a:prstGeom>
          <a:noFill/>
          <a:ln>
            <a:noFill/>
          </a:ln>
        </p:spPr>
      </p:pic>
      <p:sp>
        <p:nvSpPr>
          <p:cNvPr id="50" name="Google Shape;50;g2b96a3c30aa_0_16">
            <a:extLst>
              <a:ext uri="{FF2B5EF4-FFF2-40B4-BE49-F238E27FC236}">
                <a16:creationId xmlns:a16="http://schemas.microsoft.com/office/drawing/2014/main" id="{4937E378-8450-2033-1C5B-A4B29F337632}"/>
              </a:ext>
            </a:extLst>
          </p:cNvPr>
          <p:cNvSpPr/>
          <p:nvPr/>
        </p:nvSpPr>
        <p:spPr>
          <a:xfrm>
            <a:off x="137736" y="4245519"/>
            <a:ext cx="3389000" cy="269999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00"/>
              <a:buFont typeface="Arial"/>
              <a:buNone/>
            </a:pPr>
            <a:r>
              <a:rPr lang="en-US" sz="1400" dirty="0">
                <a:sym typeface="Calibri"/>
              </a:rPr>
              <a:t>Following the wet conditions in January, a prolonged dry spell from late January to mid–late February affected much of the country. The map shows extended dry spell durations, particularly across the southern, eastern, and central regions, where dry periods exceeded 15–20 consecutive days.</a:t>
            </a:r>
          </a:p>
          <a:p>
            <a:pPr marL="0" marR="0" lvl="0" indent="0" rtl="0">
              <a:lnSpc>
                <a:spcPct val="100000"/>
              </a:lnSpc>
              <a:spcBef>
                <a:spcPts val="0"/>
              </a:spcBef>
              <a:spcAft>
                <a:spcPts val="0"/>
              </a:spcAft>
              <a:buClr>
                <a:srgbClr val="000000"/>
              </a:buClr>
              <a:buSzPts val="1000"/>
              <a:buFont typeface="Arial"/>
              <a:buNone/>
            </a:pPr>
            <a:endParaRPr lang="en-US" sz="1400" dirty="0">
              <a:sym typeface="Calibri"/>
            </a:endParaRPr>
          </a:p>
        </p:txBody>
      </p:sp>
      <p:pic>
        <p:nvPicPr>
          <p:cNvPr id="4" name="Picture 3">
            <a:extLst>
              <a:ext uri="{FF2B5EF4-FFF2-40B4-BE49-F238E27FC236}">
                <a16:creationId xmlns:a16="http://schemas.microsoft.com/office/drawing/2014/main" id="{CE6A2DC4-F9A9-4526-A22E-919E4C98B4AB}"/>
              </a:ext>
            </a:extLst>
          </p:cNvPr>
          <p:cNvPicPr>
            <a:picLocks noChangeAspect="1"/>
          </p:cNvPicPr>
          <p:nvPr/>
        </p:nvPicPr>
        <p:blipFill>
          <a:blip r:embed="rId4"/>
          <a:stretch>
            <a:fillRect/>
          </a:stretch>
        </p:blipFill>
        <p:spPr>
          <a:xfrm>
            <a:off x="246024" y="1149217"/>
            <a:ext cx="3179491" cy="2565849"/>
          </a:xfrm>
          <a:prstGeom prst="rect">
            <a:avLst/>
          </a:prstGeom>
        </p:spPr>
      </p:pic>
      <p:pic>
        <p:nvPicPr>
          <p:cNvPr id="6" name="Picture 5">
            <a:extLst>
              <a:ext uri="{FF2B5EF4-FFF2-40B4-BE49-F238E27FC236}">
                <a16:creationId xmlns:a16="http://schemas.microsoft.com/office/drawing/2014/main" id="{A5FD79D7-A2F0-40DD-964B-346BBF323553}"/>
              </a:ext>
            </a:extLst>
          </p:cNvPr>
          <p:cNvPicPr>
            <a:picLocks noChangeAspect="1"/>
          </p:cNvPicPr>
          <p:nvPr/>
        </p:nvPicPr>
        <p:blipFill>
          <a:blip r:embed="rId5"/>
          <a:stretch>
            <a:fillRect/>
          </a:stretch>
        </p:blipFill>
        <p:spPr>
          <a:xfrm>
            <a:off x="8982595" y="3338483"/>
            <a:ext cx="2508511" cy="2743775"/>
          </a:xfrm>
          <a:prstGeom prst="rect">
            <a:avLst/>
          </a:prstGeom>
        </p:spPr>
      </p:pic>
      <p:sp>
        <p:nvSpPr>
          <p:cNvPr id="9" name="TextBox 8">
            <a:extLst>
              <a:ext uri="{FF2B5EF4-FFF2-40B4-BE49-F238E27FC236}">
                <a16:creationId xmlns:a16="http://schemas.microsoft.com/office/drawing/2014/main" id="{F75177FD-6724-4F90-90C0-47DCBF236B9F}"/>
              </a:ext>
            </a:extLst>
          </p:cNvPr>
          <p:cNvSpPr txBox="1"/>
          <p:nvPr/>
        </p:nvSpPr>
        <p:spPr>
          <a:xfrm>
            <a:off x="246023" y="3734444"/>
            <a:ext cx="3179491" cy="230832"/>
          </a:xfrm>
          <a:prstGeom prst="rect">
            <a:avLst/>
          </a:prstGeom>
          <a:noFill/>
        </p:spPr>
        <p:txBody>
          <a:bodyPr wrap="square" rtlCol="0">
            <a:spAutoFit/>
          </a:bodyPr>
          <a:lstStyle/>
          <a:p>
            <a:r>
              <a:rPr lang="en-ZW" sz="900" b="1" i="1" dirty="0"/>
              <a:t>Fig 6(a) </a:t>
            </a:r>
            <a:r>
              <a:rPr lang="en-US" sz="900" dirty="0"/>
              <a:t>: </a:t>
            </a:r>
            <a:r>
              <a:rPr lang="en-US" sz="900" i="1" dirty="0"/>
              <a:t>Crop situation in </a:t>
            </a:r>
            <a:r>
              <a:rPr lang="en-US" sz="900" b="1" i="1" dirty="0"/>
              <a:t>Masvingo</a:t>
            </a:r>
            <a:r>
              <a:rPr lang="en-US" sz="900" i="1" dirty="0"/>
              <a:t> during the dry spell</a:t>
            </a:r>
          </a:p>
        </p:txBody>
      </p:sp>
      <p:sp>
        <p:nvSpPr>
          <p:cNvPr id="16" name="TextBox 15">
            <a:extLst>
              <a:ext uri="{FF2B5EF4-FFF2-40B4-BE49-F238E27FC236}">
                <a16:creationId xmlns:a16="http://schemas.microsoft.com/office/drawing/2014/main" id="{C2447297-6EB6-4143-BAED-4B3400D5D1F9}"/>
              </a:ext>
            </a:extLst>
          </p:cNvPr>
          <p:cNvSpPr txBox="1"/>
          <p:nvPr/>
        </p:nvSpPr>
        <p:spPr>
          <a:xfrm>
            <a:off x="8982595" y="6099557"/>
            <a:ext cx="3542190" cy="246221"/>
          </a:xfrm>
          <a:prstGeom prst="rect">
            <a:avLst/>
          </a:prstGeom>
          <a:noFill/>
        </p:spPr>
        <p:txBody>
          <a:bodyPr wrap="square" rtlCol="0">
            <a:spAutoFit/>
          </a:bodyPr>
          <a:lstStyle/>
          <a:p>
            <a:r>
              <a:rPr lang="en-ZW" sz="1000" b="1" i="1" dirty="0"/>
              <a:t>Fig 6(c)</a:t>
            </a:r>
            <a:r>
              <a:rPr lang="en-US" sz="1000" i="1" dirty="0"/>
              <a:t> Crop situation in </a:t>
            </a:r>
            <a:r>
              <a:rPr lang="en-US" sz="1000" b="1" i="1" dirty="0"/>
              <a:t>Murehwa Ward 23</a:t>
            </a:r>
          </a:p>
        </p:txBody>
      </p:sp>
      <p:pic>
        <p:nvPicPr>
          <p:cNvPr id="10" name="Picture 9" descr="A map of zimbabwe with different colored areas&#10;&#10;AI-generated content may be incorrect.">
            <a:extLst>
              <a:ext uri="{FF2B5EF4-FFF2-40B4-BE49-F238E27FC236}">
                <a16:creationId xmlns:a16="http://schemas.microsoft.com/office/drawing/2014/main" id="{850A4571-DEA2-807D-0DF3-B80A1FF4D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2526" y="1592044"/>
            <a:ext cx="4418489" cy="4246045"/>
          </a:xfrm>
          <a:prstGeom prst="rect">
            <a:avLst/>
          </a:prstGeom>
        </p:spPr>
      </p:pic>
      <p:sp>
        <p:nvSpPr>
          <p:cNvPr id="15" name="TextBox 14">
            <a:extLst>
              <a:ext uri="{FF2B5EF4-FFF2-40B4-BE49-F238E27FC236}">
                <a16:creationId xmlns:a16="http://schemas.microsoft.com/office/drawing/2014/main" id="{A4C81228-A65F-69FF-2E4B-2E825BF52AA8}"/>
              </a:ext>
            </a:extLst>
          </p:cNvPr>
          <p:cNvSpPr txBox="1"/>
          <p:nvPr/>
        </p:nvSpPr>
        <p:spPr>
          <a:xfrm>
            <a:off x="3872526" y="5855388"/>
            <a:ext cx="6176962" cy="230832"/>
          </a:xfrm>
          <a:prstGeom prst="rect">
            <a:avLst/>
          </a:prstGeom>
          <a:noFill/>
        </p:spPr>
        <p:txBody>
          <a:bodyPr wrap="square">
            <a:spAutoFit/>
          </a:bodyPr>
          <a:lstStyle/>
          <a:p>
            <a:r>
              <a:rPr lang="en-ZW" sz="900" b="1" i="1" dirty="0"/>
              <a:t>Fig 6(b) </a:t>
            </a:r>
            <a:r>
              <a:rPr lang="en-US" sz="900" dirty="0"/>
              <a:t>Longest dry spell in the 30‑day ending 20 February 2026.</a:t>
            </a:r>
          </a:p>
        </p:txBody>
      </p:sp>
      <p:sp>
        <p:nvSpPr>
          <p:cNvPr id="11" name="Google Shape;50;g2b96a3c30aa_0_16">
            <a:extLst>
              <a:ext uri="{FF2B5EF4-FFF2-40B4-BE49-F238E27FC236}">
                <a16:creationId xmlns:a16="http://schemas.microsoft.com/office/drawing/2014/main" id="{2EE2B9F7-C1ED-A70B-9A81-A133CC76E10D}"/>
              </a:ext>
            </a:extLst>
          </p:cNvPr>
          <p:cNvSpPr/>
          <p:nvPr/>
        </p:nvSpPr>
        <p:spPr>
          <a:xfrm>
            <a:off x="8593765" y="512222"/>
            <a:ext cx="3542190" cy="2508682"/>
          </a:xfrm>
          <a:prstGeom prst="rect">
            <a:avLst/>
          </a:prstGeom>
          <a:noFill/>
          <a:ln>
            <a:noFill/>
          </a:ln>
        </p:spPr>
        <p:txBody>
          <a:bodyPr spcFirstLastPara="1" wrap="square" lIns="91425" tIns="45700" rIns="91425" bIns="45700" anchor="t" anchorCtr="0">
            <a:noAutofit/>
          </a:bodyPr>
          <a:lstStyle/>
          <a:p>
            <a:pPr lvl="0" algn="just">
              <a:buClr>
                <a:srgbClr val="000000"/>
              </a:buClr>
              <a:buSzPts val="1000"/>
            </a:pPr>
            <a:r>
              <a:rPr lang="en-US" sz="1400" dirty="0">
                <a:sym typeface="Calibri"/>
              </a:rPr>
              <a:t>This abrupt transition from excess rainfall to moisture deficit disrupted crop development and led to widespread wilting and reduced yield potential, particularly in rainfed systems. In some areas, the impact of moisture stress during this period may have caused irreversible damage. The contrast between strong water recharge and agricultural stress highlights that rainfall distribution, rather than cumulative seasonal totals, is the primary driver of risk this season.</a:t>
            </a:r>
          </a:p>
        </p:txBody>
      </p:sp>
    </p:spTree>
    <p:extLst>
      <p:ext uri="{BB962C8B-B14F-4D97-AF65-F5344CB8AC3E}">
        <p14:creationId xmlns:p14="http://schemas.microsoft.com/office/powerpoint/2010/main" val="515067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9697164B-44DC-0152-882B-D19796F43456}"/>
            </a:ext>
          </a:extLst>
        </p:cNvPr>
        <p:cNvGrpSpPr/>
        <p:nvPr/>
      </p:nvGrpSpPr>
      <p:grpSpPr>
        <a:xfrm>
          <a:off x="0" y="0"/>
          <a:ext cx="0" cy="0"/>
          <a:chOff x="0" y="0"/>
          <a:chExt cx="0" cy="0"/>
        </a:xfrm>
      </p:grpSpPr>
      <p:sp>
        <p:nvSpPr>
          <p:cNvPr id="46" name="Google Shape;46;g2b96a3c30aa_0_16">
            <a:extLst>
              <a:ext uri="{FF2B5EF4-FFF2-40B4-BE49-F238E27FC236}">
                <a16:creationId xmlns:a16="http://schemas.microsoft.com/office/drawing/2014/main" id="{5B482A01-9F60-6319-CA16-268A797696E8}"/>
              </a:ext>
            </a:extLst>
          </p:cNvPr>
          <p:cNvSpPr/>
          <p:nvPr/>
        </p:nvSpPr>
        <p:spPr>
          <a:xfrm>
            <a:off x="0" y="0"/>
            <a:ext cx="12192000" cy="504000"/>
          </a:xfrm>
          <a:prstGeom prst="rect">
            <a:avLst/>
          </a:prstGeom>
          <a:solidFill>
            <a:srgbClr val="009000"/>
          </a:solidFill>
          <a:ln>
            <a:noFill/>
          </a:ln>
        </p:spPr>
        <p:txBody>
          <a:bodyPr spcFirstLastPara="1" wrap="square" lIns="0" tIns="0" rIns="0" bIns="0" anchor="ctr" anchorCtr="0">
            <a:noAutofit/>
          </a:bodyPr>
          <a:lstStyle/>
          <a:p>
            <a:pPr lvl="0">
              <a:buClr>
                <a:srgbClr val="000000"/>
              </a:buClr>
              <a:buSzPts val="2800"/>
            </a:pPr>
            <a:r>
              <a:rPr lang="en-GB" sz="2800" b="1" dirty="0">
                <a:solidFill>
                  <a:srgbClr val="FFFFFF"/>
                </a:solidFill>
                <a:ea typeface="Calibri"/>
                <a:cs typeface="Calibri"/>
                <a:sym typeface="Calibri"/>
              </a:rPr>
              <a:t> 8. Short term Outlook</a:t>
            </a:r>
            <a:endParaRPr lang="en-GB" sz="1400" dirty="0">
              <a:solidFill>
                <a:srgbClr val="000000"/>
              </a:solidFill>
              <a:latin typeface="Arial"/>
              <a:ea typeface="Arial"/>
              <a:cs typeface="Arial"/>
              <a:sym typeface="Arial"/>
            </a:endParaRPr>
          </a:p>
        </p:txBody>
      </p:sp>
      <p:pic>
        <p:nvPicPr>
          <p:cNvPr id="47" name="Google Shape;47;g2b96a3c30aa_0_16">
            <a:extLst>
              <a:ext uri="{FF2B5EF4-FFF2-40B4-BE49-F238E27FC236}">
                <a16:creationId xmlns:a16="http://schemas.microsoft.com/office/drawing/2014/main" id="{787136B4-CA1C-C507-F6BD-933653FD4492}"/>
              </a:ext>
            </a:extLst>
          </p:cNvPr>
          <p:cNvPicPr preferRelativeResize="0"/>
          <p:nvPr/>
        </p:nvPicPr>
        <p:blipFill rotWithShape="1">
          <a:blip r:embed="rId3">
            <a:alphaModFix/>
          </a:blip>
          <a:srcRect/>
          <a:stretch/>
        </p:blipFill>
        <p:spPr>
          <a:xfrm>
            <a:off x="11403013" y="0"/>
            <a:ext cx="788987" cy="504000"/>
          </a:xfrm>
          <a:prstGeom prst="rect">
            <a:avLst/>
          </a:prstGeom>
          <a:noFill/>
          <a:ln>
            <a:noFill/>
          </a:ln>
        </p:spPr>
      </p:pic>
      <p:sp>
        <p:nvSpPr>
          <p:cNvPr id="50" name="Google Shape;50;g2b96a3c30aa_0_16">
            <a:extLst>
              <a:ext uri="{FF2B5EF4-FFF2-40B4-BE49-F238E27FC236}">
                <a16:creationId xmlns:a16="http://schemas.microsoft.com/office/drawing/2014/main" id="{4714613E-693A-0484-BE07-6C101836DAF4}"/>
              </a:ext>
            </a:extLst>
          </p:cNvPr>
          <p:cNvSpPr/>
          <p:nvPr/>
        </p:nvSpPr>
        <p:spPr>
          <a:xfrm>
            <a:off x="60960" y="3397326"/>
            <a:ext cx="5857240" cy="180757"/>
          </a:xfrm>
          <a:prstGeom prst="rect">
            <a:avLst/>
          </a:prstGeom>
          <a:noFill/>
          <a:ln>
            <a:noFill/>
          </a:ln>
        </p:spPr>
        <p:txBody>
          <a:bodyPr spcFirstLastPara="1" wrap="square" lIns="91425" tIns="45700" rIns="91425" bIns="45700" anchor="t" anchorCtr="0">
            <a:noAutofit/>
          </a:bodyPr>
          <a:lstStyle/>
          <a:p>
            <a:pPr>
              <a:buClr>
                <a:srgbClr val="000000"/>
              </a:buClr>
              <a:buSzPts val="1000"/>
            </a:pPr>
            <a:r>
              <a:rPr lang="en-GB" sz="900" b="1" i="1" u="none" strike="noStrike" cap="none" dirty="0">
                <a:latin typeface="Calibri"/>
                <a:ea typeface="Calibri"/>
                <a:cs typeface="Calibri"/>
                <a:sym typeface="Calibri"/>
              </a:rPr>
              <a:t>Fig </a:t>
            </a:r>
            <a:r>
              <a:rPr lang="en-US" sz="900" b="1" i="1" u="none" strike="noStrike" cap="none" dirty="0">
                <a:latin typeface="Calibri"/>
                <a:ea typeface="Calibri"/>
                <a:cs typeface="Calibri"/>
                <a:sym typeface="Calibri"/>
              </a:rPr>
              <a:t>7</a:t>
            </a:r>
            <a:r>
              <a:rPr lang="en-GB" sz="900" b="1" i="1" dirty="0">
                <a:latin typeface="Calibri"/>
                <a:ea typeface="Calibri"/>
                <a:cs typeface="Calibri"/>
                <a:sym typeface="Calibri"/>
              </a:rPr>
              <a:t>a</a:t>
            </a:r>
            <a:r>
              <a:rPr lang="aa-ET" sz="900" b="1" i="1" u="none" strike="noStrike" cap="none" dirty="0">
                <a:latin typeface="Calibri"/>
                <a:ea typeface="Calibri"/>
                <a:cs typeface="Calibri"/>
                <a:sym typeface="Calibri"/>
              </a:rPr>
              <a:t>)</a:t>
            </a:r>
            <a:r>
              <a:rPr lang="en-GB" sz="900" b="1" i="1" u="none" strike="noStrike" cap="none" dirty="0">
                <a:latin typeface="Calibri"/>
                <a:ea typeface="Calibri"/>
                <a:cs typeface="Calibri"/>
                <a:sym typeface="Calibri"/>
              </a:rPr>
              <a:t> </a:t>
            </a:r>
            <a:r>
              <a:rPr lang="en-GB" sz="900" b="0" i="1" u="none" strike="noStrike" cap="none" dirty="0">
                <a:latin typeface="Calibri"/>
                <a:ea typeface="Calibri"/>
                <a:cs typeface="Calibri"/>
                <a:sym typeface="Calibri"/>
              </a:rPr>
              <a:t>Rainfall forecast amounts in mm,</a:t>
            </a:r>
            <a:r>
              <a:rPr lang="aa-ET" sz="900" i="1" dirty="0">
                <a:latin typeface="Calibri"/>
                <a:ea typeface="Calibri"/>
                <a:cs typeface="Calibri"/>
                <a:sym typeface="Calibri"/>
              </a:rPr>
              <a:t> </a:t>
            </a:r>
            <a:r>
              <a:rPr lang="en-US" sz="900" i="1" dirty="0">
                <a:latin typeface="Calibri"/>
                <a:ea typeface="Calibri"/>
                <a:cs typeface="Calibri"/>
                <a:sym typeface="Calibri"/>
              </a:rPr>
              <a:t>in the </a:t>
            </a:r>
            <a:r>
              <a:rPr lang="en-US" sz="900" i="1" dirty="0">
                <a:ea typeface="Calibri"/>
                <a:cs typeface="Calibri"/>
                <a:sym typeface="Calibri"/>
              </a:rPr>
              <a:t>10 days ending 31 Mar 2026 (left) 10 Apr 2026(right)</a:t>
            </a:r>
            <a:endParaRPr sz="900" b="0" i="0" u="none" strike="noStrike" cap="none" dirty="0">
              <a:solidFill>
                <a:srgbClr val="E97132"/>
              </a:solidFill>
              <a:latin typeface="Arial"/>
              <a:ea typeface="Arial"/>
              <a:cs typeface="Arial"/>
              <a:sym typeface="Arial"/>
            </a:endParaRPr>
          </a:p>
        </p:txBody>
      </p:sp>
      <p:sp>
        <p:nvSpPr>
          <p:cNvPr id="4" name="Google Shape;50;g2b96a3c30aa_0_16">
            <a:extLst>
              <a:ext uri="{FF2B5EF4-FFF2-40B4-BE49-F238E27FC236}">
                <a16:creationId xmlns:a16="http://schemas.microsoft.com/office/drawing/2014/main" id="{1ECE1E51-8350-FB4B-31D2-B8AF9443DB22}"/>
              </a:ext>
            </a:extLst>
          </p:cNvPr>
          <p:cNvSpPr/>
          <p:nvPr/>
        </p:nvSpPr>
        <p:spPr>
          <a:xfrm>
            <a:off x="238194" y="6447294"/>
            <a:ext cx="5984930" cy="267285"/>
          </a:xfrm>
          <a:prstGeom prst="rect">
            <a:avLst/>
          </a:prstGeom>
          <a:noFill/>
          <a:ln>
            <a:noFill/>
          </a:ln>
        </p:spPr>
        <p:txBody>
          <a:bodyPr spcFirstLastPara="1" wrap="square" lIns="91425" tIns="45700" rIns="91425" bIns="45700" anchor="t" anchorCtr="0">
            <a:noAutofit/>
          </a:bodyPr>
          <a:lstStyle/>
          <a:p>
            <a:pPr lvl="0">
              <a:buClr>
                <a:srgbClr val="000000"/>
              </a:buClr>
              <a:buSzPts val="1000"/>
            </a:pPr>
            <a:r>
              <a:rPr lang="en-GB" sz="900" b="1" i="1" u="none" strike="noStrike" cap="none" dirty="0">
                <a:solidFill>
                  <a:srgbClr val="000000"/>
                </a:solidFill>
                <a:latin typeface="Calibri"/>
                <a:ea typeface="Calibri"/>
                <a:cs typeface="Calibri"/>
                <a:sym typeface="Calibri"/>
              </a:rPr>
              <a:t>Fig 7</a:t>
            </a:r>
            <a:r>
              <a:rPr lang="aa-ET" sz="900" b="1" i="1" u="none" strike="noStrike" cap="none" dirty="0">
                <a:solidFill>
                  <a:srgbClr val="000000"/>
                </a:solidFill>
                <a:latin typeface="Calibri"/>
                <a:ea typeface="Calibri"/>
                <a:cs typeface="Calibri"/>
                <a:sym typeface="Calibri"/>
              </a:rPr>
              <a:t>(</a:t>
            </a:r>
            <a:r>
              <a:rPr lang="en-GB" sz="900" b="1" i="1" dirty="0">
                <a:solidFill>
                  <a:srgbClr val="000000"/>
                </a:solidFill>
                <a:latin typeface="Calibri"/>
                <a:ea typeface="Calibri"/>
                <a:cs typeface="Calibri"/>
                <a:sym typeface="Calibri"/>
              </a:rPr>
              <a:t>b</a:t>
            </a:r>
            <a:r>
              <a:rPr lang="aa-ET" sz="900" b="1" i="1" u="none" strike="noStrike" cap="none" dirty="0">
                <a:solidFill>
                  <a:srgbClr val="000000"/>
                </a:solidFill>
                <a:latin typeface="Calibri"/>
                <a:ea typeface="Calibri"/>
                <a:cs typeface="Calibri"/>
                <a:sym typeface="Calibri"/>
              </a:rPr>
              <a:t>)</a:t>
            </a:r>
            <a:r>
              <a:rPr lang="en-GB" sz="900" i="1" dirty="0">
                <a:latin typeface="Calibri"/>
                <a:ea typeface="Calibri"/>
                <a:cs typeface="Calibri"/>
                <a:sym typeface="Calibri"/>
              </a:rPr>
              <a:t>.</a:t>
            </a:r>
            <a:r>
              <a:rPr lang="en-GB" sz="900" b="0" i="1" u="none" strike="noStrike" cap="none" dirty="0">
                <a:latin typeface="Calibri"/>
                <a:ea typeface="Calibri"/>
                <a:cs typeface="Calibri"/>
                <a:sym typeface="Calibri"/>
              </a:rPr>
              <a:t>Rainfall forecast </a:t>
            </a:r>
            <a:r>
              <a:rPr lang="en-US" sz="900" i="1" dirty="0">
                <a:latin typeface="Calibri"/>
                <a:ea typeface="Calibri"/>
                <a:cs typeface="Calibri"/>
                <a:sym typeface="Calibri"/>
              </a:rPr>
              <a:t>in the 10 days</a:t>
            </a:r>
            <a:r>
              <a:rPr lang="en-GB" sz="900" i="1" dirty="0">
                <a:latin typeface="Calibri"/>
                <a:ea typeface="Calibri"/>
                <a:cs typeface="Calibri"/>
                <a:sym typeface="Calibri"/>
              </a:rPr>
              <a:t> ending 31 Mar 2026 (</a:t>
            </a:r>
            <a:r>
              <a:rPr lang="en-GB" sz="900" i="1" dirty="0">
                <a:ea typeface="Calibri"/>
                <a:cs typeface="Calibri"/>
                <a:sym typeface="Calibri"/>
              </a:rPr>
              <a:t>left) 10 Apr 2026(right), </a:t>
            </a:r>
            <a:r>
              <a:rPr lang="en-GB" sz="900" i="1" dirty="0">
                <a:latin typeface="Calibri"/>
                <a:ea typeface="Calibri"/>
                <a:cs typeface="Calibri"/>
                <a:sym typeface="Calibri"/>
              </a:rPr>
              <a:t> </a:t>
            </a:r>
            <a:r>
              <a:rPr lang="en-GB" sz="900" i="1" dirty="0">
                <a:ea typeface="Calibri"/>
                <a:cs typeface="Calibri"/>
                <a:sym typeface="Calibri"/>
              </a:rPr>
              <a:t>as percent of average</a:t>
            </a:r>
            <a:r>
              <a:rPr lang="en-GB" sz="900" i="1" dirty="0">
                <a:solidFill>
                  <a:srgbClr val="E97132"/>
                </a:solidFill>
                <a:latin typeface="Calibri"/>
                <a:ea typeface="Calibri"/>
                <a:cs typeface="Calibri"/>
                <a:sym typeface="Calibri"/>
              </a:rPr>
              <a:t>. </a:t>
            </a:r>
            <a:r>
              <a:rPr lang="en-GB" sz="900" i="1" dirty="0">
                <a:ea typeface="Calibri"/>
                <a:cs typeface="Calibri"/>
                <a:sym typeface="Calibri"/>
              </a:rPr>
              <a:t>Browns = drier than average, blues = wetter than average</a:t>
            </a:r>
            <a:endParaRPr sz="900" b="0" i="0" u="none" strike="noStrike" cap="none" dirty="0">
              <a:latin typeface="Arial"/>
              <a:ea typeface="Arial"/>
              <a:cs typeface="Arial"/>
              <a:sym typeface="Arial"/>
            </a:endParaRPr>
          </a:p>
        </p:txBody>
      </p:sp>
      <p:sp>
        <p:nvSpPr>
          <p:cNvPr id="8" name="TextBox 7">
            <a:extLst>
              <a:ext uri="{FF2B5EF4-FFF2-40B4-BE49-F238E27FC236}">
                <a16:creationId xmlns:a16="http://schemas.microsoft.com/office/drawing/2014/main" id="{6520F536-E39E-48CF-2EFF-E5E63E848628}"/>
              </a:ext>
            </a:extLst>
          </p:cNvPr>
          <p:cNvSpPr txBox="1"/>
          <p:nvPr/>
        </p:nvSpPr>
        <p:spPr>
          <a:xfrm>
            <a:off x="6401432" y="579063"/>
            <a:ext cx="4503548" cy="4607480"/>
          </a:xfrm>
          <a:prstGeom prst="rect">
            <a:avLst/>
          </a:prstGeom>
          <a:noFill/>
        </p:spPr>
        <p:txBody>
          <a:bodyPr wrap="square">
            <a:spAutoFit/>
          </a:bodyPr>
          <a:lstStyle/>
          <a:p>
            <a:pPr algn="just">
              <a:lnSpc>
                <a:spcPct val="105000"/>
              </a:lnSpc>
            </a:pPr>
            <a:endParaRPr lang="en-US" sz="1400" dirty="0">
              <a:ea typeface="Calibri"/>
              <a:cs typeface="Calibri"/>
            </a:endParaRPr>
          </a:p>
          <a:p>
            <a:pPr algn="just">
              <a:lnSpc>
                <a:spcPct val="105000"/>
              </a:lnSpc>
            </a:pPr>
            <a:r>
              <a:rPr lang="en-US" sz="1400" dirty="0">
                <a:ea typeface="Calibri"/>
                <a:cs typeface="Calibri"/>
              </a:rPr>
              <a:t>Rainfall is expected to continue through late March, with generally favourable conditions in western and southern areas, while more variable conditions are expected across central and eastern regions. This may support short-term improvements in soil moisture, particularly in areas that have already received rainfall during March.</a:t>
            </a:r>
          </a:p>
          <a:p>
            <a:pPr algn="just">
              <a:lnSpc>
                <a:spcPct val="105000"/>
              </a:lnSpc>
            </a:pPr>
            <a:endParaRPr lang="en-US" sz="1400" dirty="0">
              <a:ea typeface="Calibri"/>
              <a:cs typeface="Calibri"/>
            </a:endParaRPr>
          </a:p>
          <a:p>
            <a:pPr algn="just">
              <a:lnSpc>
                <a:spcPct val="105000"/>
              </a:lnSpc>
            </a:pPr>
            <a:r>
              <a:rPr lang="en-US" sz="1400" dirty="0">
                <a:ea typeface="Calibri"/>
                <a:cs typeface="Calibri"/>
              </a:rPr>
              <a:t>However, by early April, there is an indication of drier-than-average conditions developing across central and southern areas, while relatively better conditions may persist in parts of the north-eastern regions. As a result, the outlook suggests a stabilization of current conditions rather than a full recovery, particularly in areas that have remained moisture-deficit.</a:t>
            </a:r>
          </a:p>
          <a:p>
            <a:pPr algn="just">
              <a:lnSpc>
                <a:spcPct val="105000"/>
              </a:lnSpc>
            </a:pPr>
            <a:endParaRPr lang="en-US" sz="1400" dirty="0">
              <a:ea typeface="Calibri"/>
              <a:cs typeface="Calibri"/>
            </a:endParaRPr>
          </a:p>
          <a:p>
            <a:pPr algn="just">
              <a:lnSpc>
                <a:spcPct val="105000"/>
              </a:lnSpc>
            </a:pPr>
            <a:r>
              <a:rPr lang="en-US" sz="1400" dirty="0">
                <a:ea typeface="Calibri"/>
                <a:cs typeface="Calibri"/>
              </a:rPr>
              <a:t>From an agricultural perspective, the expected rainfall may benefit late-planted crops and pasture conditions, but it is unlikely to fully offset the impacts of earlier moisture stress on crops affected during critical growth stages</a:t>
            </a:r>
          </a:p>
        </p:txBody>
      </p:sp>
      <p:pic>
        <p:nvPicPr>
          <p:cNvPr id="5122" name="Picture 2">
            <a:extLst>
              <a:ext uri="{FF2B5EF4-FFF2-40B4-BE49-F238E27FC236}">
                <a16:creationId xmlns:a16="http://schemas.microsoft.com/office/drawing/2014/main" id="{33873A13-6948-9379-3829-636B7CCAB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27" y="3700297"/>
            <a:ext cx="283083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D0F40DF-F34C-8A9B-A165-75D4F140D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170" y="3700297"/>
            <a:ext cx="283083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659D2-60CF-1F96-E0B8-0EB06E25088C}"/>
              </a:ext>
            </a:extLst>
          </p:cNvPr>
          <p:cNvPicPr>
            <a:picLocks noChangeAspect="1"/>
          </p:cNvPicPr>
          <p:nvPr/>
        </p:nvPicPr>
        <p:blipFill>
          <a:blip r:embed="rId6"/>
          <a:stretch>
            <a:fillRect/>
          </a:stretch>
        </p:blipFill>
        <p:spPr>
          <a:xfrm>
            <a:off x="3265170" y="579063"/>
            <a:ext cx="2830563" cy="2743200"/>
          </a:xfrm>
          <a:prstGeom prst="rect">
            <a:avLst/>
          </a:prstGeom>
        </p:spPr>
      </p:pic>
      <p:pic>
        <p:nvPicPr>
          <p:cNvPr id="3" name="Picture 2">
            <a:extLst>
              <a:ext uri="{FF2B5EF4-FFF2-40B4-BE49-F238E27FC236}">
                <a16:creationId xmlns:a16="http://schemas.microsoft.com/office/drawing/2014/main" id="{DAA24234-028E-255F-279B-6B2385BBDDC2}"/>
              </a:ext>
            </a:extLst>
          </p:cNvPr>
          <p:cNvPicPr>
            <a:picLocks noChangeAspect="1"/>
          </p:cNvPicPr>
          <p:nvPr/>
        </p:nvPicPr>
        <p:blipFill>
          <a:blip r:embed="rId7"/>
          <a:stretch>
            <a:fillRect/>
          </a:stretch>
        </p:blipFill>
        <p:spPr>
          <a:xfrm>
            <a:off x="238194" y="606340"/>
            <a:ext cx="2830563" cy="2743200"/>
          </a:xfrm>
          <a:prstGeom prst="rect">
            <a:avLst/>
          </a:prstGeom>
        </p:spPr>
      </p:pic>
    </p:spTree>
    <p:extLst>
      <p:ext uri="{BB962C8B-B14F-4D97-AF65-F5344CB8AC3E}">
        <p14:creationId xmlns:p14="http://schemas.microsoft.com/office/powerpoint/2010/main" val="3972435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13978</TotalTime>
  <Words>2042</Words>
  <Application>Microsoft Office PowerPoint</Application>
  <PresentationFormat>Widescreen</PresentationFormat>
  <Paragraphs>139</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Open Sans</vt:lpstr>
      <vt:lpstr>Open Sans Light</vt:lpstr>
      <vt:lpstr>Quattrocento Sans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Irene FERRARI</dc:creator>
  <cp:lastModifiedBy>Gororo C</cp:lastModifiedBy>
  <cp:revision>275</cp:revision>
  <dcterms:created xsi:type="dcterms:W3CDTF">2024-12-05T12:32:34Z</dcterms:created>
  <dcterms:modified xsi:type="dcterms:W3CDTF">2026-03-27T07:07:13Z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3a108f-898d-4589-9ebc-7ee3b46df9b8_Enabled">
    <vt:lpwstr>true</vt:lpwstr>
  </property>
  <property fmtid="{D5CDD505-2E9C-101B-9397-08002B2CF9AE}" pid="3" name="MSIP_Label_2a3a108f-898d-4589-9ebc-7ee3b46df9b8_SetDate">
    <vt:lpwstr>2024-12-05T12:33:08Z</vt:lpwstr>
  </property>
  <property fmtid="{D5CDD505-2E9C-101B-9397-08002B2CF9AE}" pid="4" name="MSIP_Label_2a3a108f-898d-4589-9ebc-7ee3b46df9b8_Method">
    <vt:lpwstr>Standard</vt:lpwstr>
  </property>
  <property fmtid="{D5CDD505-2E9C-101B-9397-08002B2CF9AE}" pid="5" name="MSIP_Label_2a3a108f-898d-4589-9ebc-7ee3b46df9b8_Name">
    <vt:lpwstr>Official use only</vt:lpwstr>
  </property>
  <property fmtid="{D5CDD505-2E9C-101B-9397-08002B2CF9AE}" pid="6" name="MSIP_Label_2a3a108f-898d-4589-9ebc-7ee3b46df9b8_SiteId">
    <vt:lpwstr>462ad9ae-d7d9-4206-b874-71b1e079776f</vt:lpwstr>
  </property>
  <property fmtid="{D5CDD505-2E9C-101B-9397-08002B2CF9AE}" pid="7" name="MSIP_Label_2a3a108f-898d-4589-9ebc-7ee3b46df9b8_ActionId">
    <vt:lpwstr>36620879-0d02-45c4-9b78-b5aa3cf838fe</vt:lpwstr>
  </property>
  <property fmtid="{D5CDD505-2E9C-101B-9397-08002B2CF9AE}" pid="8" name="MSIP_Label_2a3a108f-898d-4589-9ebc-7ee3b46df9b8_ContentBits">
    <vt:lpwstr>0</vt:lpwstr>
  </property>
</Properties>
</file>